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UKIJ Qolyazma Yantu" panose="020B0604020202020204" charset="-78"/>
      <p:regular r:id="rId15"/>
    </p:embeddedFont>
    <p:embeddedFont>
      <p:font typeface="DG Forsha Scribble" panose="020B0604020202020204" charset="-78"/>
      <p:regular r:id="rId16"/>
    </p:embeddedFont>
    <p:embeddedFont>
      <p:font typeface="XM Yermook" panose="020B0604020202020204" charset="-78"/>
      <p:regular r:id="rId17"/>
    </p:embeddedFont>
    <p:embeddedFont>
      <p:font typeface="Ahlan" panose="020B0604020202020204" charset="-78"/>
      <p:regular r:id="rId18"/>
    </p:embeddedFont>
    <p:embeddedFont>
      <p:font typeface="Montserrat Semi-Bold Italics" panose="020B0604020202020204" charset="0"/>
      <p:regular r:id="rId19"/>
    </p:embeddedFont>
    <p:embeddedFont>
      <p:font typeface="Montserrat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" panose="020B0604020202020204" charset="0"/>
      <p:regular r:id="rId25"/>
    </p:embeddedFont>
    <p:embeddedFont>
      <p:font typeface="Typo" panose="020B0604020202020204" charset="-78"/>
      <p:regular r:id="rId26"/>
    </p:embeddedFont>
    <p:embeddedFont>
      <p:font typeface="Uthman" panose="020B0604020202020204" charset="-78"/>
      <p:regular r:id="rId27"/>
    </p:embeddedFont>
    <p:embeddedFont>
      <p:font typeface="Electron" panose="020B0604020202020204" charset="-78"/>
      <p:regular r:id="rId28"/>
    </p:embeddedFont>
    <p:embeddedFont>
      <p:font typeface="Montserrat Semi-Bold" panose="020B0604020202020204" charset="0"/>
      <p:regular r:id="rId29"/>
    </p:embeddedFont>
    <p:embeddedFont>
      <p:font typeface="Canva Sans Bold" panose="020B0604020202020204" charset="0"/>
      <p:regular r:id="rId30"/>
    </p:embeddedFont>
    <p:embeddedFont>
      <p:font typeface="Microsoft Tai Le" panose="020B0502040204020203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google.com/search?q=MoodPanda&amp;oq=%D8%A7%D8%B3%D9%85%D8%A7%D8%A1+%D8%A8%D8%B1%D8%A7%D9%85%D8%AC+%D8%AA%D8%B3%D8%A7%D8%B9%D8%AF+%D9%81%D9%8A+%D8%A7%D9%84%D8%B5%D8%AD%D8%A9+%D8%A7%D9%84%D9%86%D9%81%D8%B3%D9%8A%D8%A9+&amp;gs_lcrp=EgZjaHJvbWUyBggAEEUYOdIBCjIwOTUwajBqMTWoAgCwAgA&amp;sourceid=chrome&amp;ie=UTF-8&amp;mstk=AUtExfAnRB4Mu938KoiSJDXyaIXMfiM8Ik48785z6oEj_qnYJMJYsDJlayZBAiu6VAR5KMBNgF-7vyjj_Gx31NyXfQ1wcqIMzxYucr2ahPzKswe7c_I8GxkIU502TRLNCG15vYLKD-1MRjacG722JLkwNWhIsD67foaPLDmb7_DF0WpcCxc&amp;csui=3&amp;ved=2ahUKEwiY8KiSvJKSAxXdTqQEHVwNIPMQgK4QegQIBRAC" TargetMode="External"/><Relationship Id="rId7" Type="http://schemas.openxmlformats.org/officeDocument/2006/relationships/hyperlink" Target="https://www.google.com/search?q=Breathe2Relax&amp;oq=%D8%A7%D8%B3%D9%85%D8%A7%D8%A1+%D8%A8%D8%B1%D8%A7%D9%85%D8%AC+%D8%AA%D8%B3%D8%A7%D8%B9%D8%AF+%D9%81%D9%8A+%D8%A7%D9%84%D8%B5%D8%AD%D8%A9+%D8%A7%D9%84%D9%86%D9%81%D8%B3%D9%8A%D8%A9+&amp;gs_lcrp=EgZjaHJvbWUyBggAEEUYOdIBCjIwOTUwajBqMTWoAgCwAgA&amp;sourceid=chrome&amp;ie=UTF-8&amp;mstk=AUtExfAnRB4Mu938KoiSJDXyaIXMfiM8Ik48785z6oEj_qnYJMJYsDJlayZBAiu6VAR5KMBNgF-7vyjj_Gx31NyXfQ1wcqIMzxYucr2ahPzKswe7c_I8GxkIU502TRLNCG15vYLKD-1MRjacG722JLkwNWhIsD67foaPLDmb7_DF0WpcCxc&amp;csui=3&amp;ved=2ahUKEwiY8KiSvJKSAxXdTqQEHVwNIPMQgK4QegQIAxAF" TargetMode="External"/><Relationship Id="rId2" Type="http://schemas.openxmlformats.org/officeDocument/2006/relationships/hyperlink" Target="https://www.google.com/search?q=Daylio&amp;oq=%D8%A7%D8%B3%D9%85%D8%A7%D8%A1+%D8%A8%D8%B1%D8%A7%D9%85%D8%AC+%D8%AA%D8%B3%D8%A7%D8%B9%D8%AF+%D9%81%D9%8A+%D8%A7%D9%84%D8%B5%D8%AD%D8%A9+%D8%A7%D9%84%D9%86%D9%81%D8%B3%D9%8A%D8%A9+&amp;gs_lcrp=EgZjaHJvbWUyBggAEEUYOdIBCjIwOTUwajBqMTWoAgCwAgA&amp;sourceid=chrome&amp;ie=UTF-8&amp;mstk=AUtExfAnRB4Mu938KoiSJDXyaIXMfiM8Ik48785z6oEj_qnYJMJYsDJlayZBAiu6VAR5KMBNgF-7vyjj_Gx31NyXfQ1wcqIMzxYucr2ahPzKswe7c_I8GxkIU502TRLNCG15vYLKD-1MRjacG722JLkwNWhIsD67foaPLDmb7_DF0WpcCxc&amp;csui=3&amp;ved=2ahUKEwiY8KiSvJKSAxXdTqQEHVwNIPMQgK4QegQIBRA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search?q=Calm&amp;oq=%D8%A7%D8%B3%D9%85%D8%A7%D8%A1+%D8%A8%D8%B1%D8%A7%D9%85%D8%AC+%D8%AA%D8%B3%D8%A7%D8%B9%D8%AF+%D9%81%D9%8A+%D8%A7%D9%84%D8%B5%D8%AD%D8%A9+%D8%A7%D9%84%D9%86%D9%81%D8%B3%D9%8A%D8%A9+&amp;gs_lcrp=EgZjaHJvbWUyBggAEEUYOdIBCjIwOTUwajBqMTWoAgCwAgA&amp;sourceid=chrome&amp;ie=UTF-8&amp;mstk=AUtExfAnRB4Mu938KoiSJDXyaIXMfiM8Ik48785z6oEj_qnYJMJYsDJlayZBAiu6VAR5KMBNgF-7vyjj_Gx31NyXfQ1wcqIMzxYucr2ahPzKswe7c_I8GxkIU502TRLNCG15vYLKD-1MRjacG722JLkwNWhIsD67foaPLDmb7_DF0WpcCxc&amp;csui=3&amp;ved=2ahUKEwiY8KiSvJKSAxXdTqQEHVwNIPMQgK4QegQIAxAD" TargetMode="External"/><Relationship Id="rId5" Type="http://schemas.openxmlformats.org/officeDocument/2006/relationships/hyperlink" Target="https://www.google.com/search?q=Headspace&amp;oq=%D8%A7%D8%B3%D9%85%D8%A7%D8%A1+%D8%A8%D8%B1%D8%A7%D9%85%D8%AC+%D8%AA%D8%B3%D8%A7%D8%B9%D8%AF+%D9%81%D9%8A+%D8%A7%D9%84%D8%B5%D8%AD%D8%A9+%D8%A7%D9%84%D9%86%D9%81%D8%B3%D9%8A%D8%A9+&amp;gs_lcrp=EgZjaHJvbWUyBggAEEUYOdIBCjIwOTUwajBqMTWoAgCwAgA&amp;sourceid=chrome&amp;ie=UTF-8&amp;mstk=AUtExfAnRB4Mu938KoiSJDXyaIXMfiM8Ik48785z6oEj_qnYJMJYsDJlayZBAiu6VAR5KMBNgF-7vyjj_Gx31NyXfQ1wcqIMzxYucr2ahPzKswe7c_I8GxkIU502TRLNCG15vYLKD-1MRjacG722JLkwNWhIsD67foaPLDmb7_DF0WpcCxc&amp;csui=3&amp;ved=2ahUKEwiY8KiSvJKSAxXdTqQEHVwNIPMQgK4QegQIAxAB" TargetMode="External"/><Relationship Id="rId4" Type="http://schemas.openxmlformats.org/officeDocument/2006/relationships/hyperlink" Target="https://www.google.com/search?q=MindHealth&amp;oq=%D8%A7%D8%B3%D9%85%D8%A7%D8%A1+%D8%A8%D8%B1%D8%A7%D9%85%D8%AC+%D8%AA%D8%B3%D8%A7%D8%B9%D8%AF+%D9%81%D9%8A+%D8%A7%D9%84%D8%B5%D8%AD%D8%A9+%D8%A7%D9%84%D9%86%D9%81%D8%B3%D9%8A%D8%A9+&amp;gs_lcrp=EgZjaHJvbWUyBggAEEUYOdIBCjIwOTUwajBqMTWoAgCwAgA&amp;sourceid=chrome&amp;ie=UTF-8&amp;mstk=AUtExfAnRB4Mu938KoiSJDXyaIXMfiM8Ik48785z6oEj_qnYJMJYsDJlayZBAiu6VAR5KMBNgF-7vyjj_Gx31NyXfQ1wcqIMzxYucr2ahPzKswe7c_I8GxkIU502TRLNCG15vYLKD-1MRjacG722JLkwNWhIsD67foaPLDmb7_DF0WpcCxc&amp;csui=3&amp;ved=2ahUKEwiY8KiSvJKSAxXdTqQEHVwNIPMQgK4QegQIBRA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Wysa&amp;oq=%D8%A7%D8%B3%D9%85%D8%A7%D8%A1+%D8%A8%D8%B1%D8%A7%D9%85%D8%AC+%D8%AA%D8%B3%D8%A7%D8%B9%D8%AF+%D9%81%D9%8A+%D8%A7%D9%84%D8%B5%D8%AD%D8%A9+%D8%A7%D9%84%D9%86%D9%81%D8%B3%D9%8A%D8%A9+&amp;gs_lcrp=EgZjaHJvbWUyBggAEEUYOdIBCjIwOTUwajBqMTWoAgCwAgA&amp;sourceid=chrome&amp;ie=UTF-8&amp;mstk=AUtExfAnRB4Mu938KoiSJDXyaIXMfiM8Ik48785z6oEj_qnYJMJYsDJlayZBAiu6VAR5KMBNgF-7vyjj_Gx31NyXfQ1wcqIMzxYucr2ahPzKswe7c_I8GxkIU502TRLNCG15vYLKD-1MRjacG722JLkwNWhIsD67foaPLDmb7_DF0WpcCxc&amp;csui=3&amp;ved=2ahUKEwiY8KiSvJKSAxXdTqQEHVwNIPMQgK4QegQIChAD" TargetMode="External"/><Relationship Id="rId2" Type="http://schemas.openxmlformats.org/officeDocument/2006/relationships/hyperlink" Target="https://www.google.com/search?q=Mentat+Ai&amp;oq=%D8%A7%D8%B3%D9%85%D8%A7%D8%A1+%D8%A8%D8%B1%D8%A7%D9%85%D8%AC+%D8%AA%D8%B3%D8%A7%D8%B9%D8%AF+%D9%81%D9%8A+%D8%A7%D9%84%D8%B5%D8%AD%D8%A9+%D8%A7%D9%84%D9%86%D9%81%D8%B3%D9%8A%D8%A9+&amp;gs_lcrp=EgZjaHJvbWUyBggAEEUYOdIBCjIwOTUwajBqMTWoAgCwAgA&amp;sourceid=chrome&amp;ie=UTF-8&amp;mstk=AUtExfAnRB4Mu938KoiSJDXyaIXMfiM8Ik48785z6oEj_qnYJMJYsDJlayZBAiu6VAR5KMBNgF-7vyjj_Gx31NyXfQ1wcqIMzxYucr2ahPzKswe7c_I8GxkIU502TRLNCG15vYLKD-1MRjacG722JLkwNWhIsD67foaPLDmb7_DF0WpcCxc&amp;csui=3&amp;ved=2ahUKEwiY8KiSvJKSAxXdTqQEHVwNIPMQgK4QegQIChA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MindShift&amp;oq=%D8%A7%D8%B3%D9%85%D8%A7%D8%A1+%D8%A8%D8%B1%D8%A7%D9%85%D8%AC+%D8%AA%D8%B3%D8%A7%D8%B9%D8%AF+%D9%81%D9%8A+%D8%A7%D9%84%D8%B5%D8%AD%D8%A9+%D8%A7%D9%84%D9%86%D9%81%D8%B3%D9%8A%D8%A9+&amp;gs_lcrp=EgZjaHJvbWUyBggAEEUYOdIBCjIwOTUwajBqMTWoAgCwAgA&amp;sourceid=chrome&amp;ie=UTF-8&amp;mstk=AUtExfAnRB4Mu938KoiSJDXyaIXMfiM8Ik48785z6oEj_qnYJMJYsDJlayZBAiu6VAR5KMBNgF-7vyjj_Gx31NyXfQ1wcqIMzxYucr2ahPzKswe7c_I8GxkIU502TRLNCG15vYLKD-1MRjacG722JLkwNWhIsD67foaPLDmb7_DF0WpcCxc&amp;csui=3&amp;ved=2ahUKEwiY8KiSvJKSAxXdTqQEHVwNIPMQgK4QegQIDBAB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search?q=Digital+Detox&amp;oq=%D8%A7%D8%B3%D9%85%D8%A7%D8%A1+%D8%A8%D8%B1%D8%A7%D9%85%D8%AC+%D8%AA%D8%B3%D8%A7%D8%B9%D8%AF+%D9%81%D9%8A+%D8%A7%D9%84%D8%B5%D8%AD%D8%A9+%D8%A7%D9%84%D9%86%D9%81%D8%B3%D9%8A%D8%A9+&amp;gs_lcrp=EgZjaHJvbWUyBggAEEUYOdIBCjIwOTUwajBqMTWoAgCwAgA&amp;sourceid=chrome&amp;ie=UTF-8&amp;mstk=AUtExfAnRB4Mu938KoiSJDXyaIXMfiM8Ik48785z6oEj_qnYJMJYsDJlayZBAiu6VAR5KMBNgF-7vyjj_Gx31NyXfQ1wcqIMzxYucr2ahPzKswe7c_I8GxkIU502TRLNCG15vYLKD-1MRjacG722JLkwNWhIsD67foaPLDmb7_DF0WpcCxc&amp;csui=3&amp;ved=2ahUKEwiY8KiSvJKSAxXdTqQEHVwNIPMQgK4QegQIDBA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%D9%81%D8%A7%D9%85%D9%83%D9%8A%D8%B1+(Famcare)&amp;oq=%D8%A7%D8%B3%D9%85%D8%A7%D8%A1+%D8%A8%D8%B1%D8%A7%D9%85%D8%AC+%D8%AA%D8%B3%D8%A7%D8%B9%D8%AF+%D9%81%D9%8A+%D8%A7%D9%84%D8%B5%D8%AD%D8%A9+%D8%A7%D9%84%D9%86%D9%81%D8%B3%D9%8A%D8%A9+&amp;gs_lcrp=EgZjaHJvbWUyBggAEEUYOdIBCjIwOTUwajBqMTWoAgCwAgA&amp;sourceid=chrome&amp;ie=UTF-8&amp;mstk=AUtExfAnRB4Mu938KoiSJDXyaIXMfiM8Ik48785z6oEj_qnYJMJYsDJlayZBAiu6VAR5KMBNgF-7vyjj_Gx31NyXfQ1wcqIMzxYucr2ahPzKswe7c_I8GxkIU502TRLNCG15vYLKD-1MRjacG722JLkwNWhIsD67foaPLDmb7_DF0WpcCxc&amp;csui=3&amp;ved=2ahUKEwiY8KiSvJKSAxXdTqQEHVwNIPMQgK4QegQICBAD" TargetMode="External"/><Relationship Id="rId2" Type="http://schemas.openxmlformats.org/officeDocument/2006/relationships/hyperlink" Target="https://www.google.com/search?q=%D9%84%D8%A8%D9%8A%D9%87+(Labayh)&amp;oq=%D8%A7%D8%B3%D9%85%D8%A7%D8%A1+%D8%A8%D8%B1%D8%A7%D9%85%D8%AC+%D8%AA%D8%B3%D8%A7%D8%B9%D8%AF+%D9%81%D9%8A+%D8%A7%D9%84%D8%B5%D8%AD%D8%A9+%D8%A7%D9%84%D9%86%D9%81%D8%B3%D9%8A%D8%A9+&amp;gs_lcrp=EgZjaHJvbWUyBggAEEUYOdIBCjIwOTUwajBqMTWoAgCwAgA&amp;sourceid=chrome&amp;ie=UTF-8&amp;mstk=AUtExfAnRB4Mu938KoiSJDXyaIXMfiM8Ik48785z6oEj_qnYJMJYsDJlayZBAiu6VAR5KMBNgF-7vyjj_Gx31NyXfQ1wcqIMzxYucr2ahPzKswe7c_I8GxkIU502TRLNCG15vYLKD-1MRjacG722JLkwNWhIsD67foaPLDmb7_DF0WpcCxc&amp;csui=3&amp;ved=2ahUKEwiY8KiSvJKSAxXdTqQEHVwNIPMQgK4QegQICBAB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google.com/search?q=%D8%B9%D8%B1%D8%A8+%D8%AB%D9%8A%D8%B1%D8%A7%D8%A8%D9%8A+(Arab+Therapy)&amp;oq=%D8%A7%D8%B3%D9%85%D8%A7%D8%A1+%D8%A8%D8%B1%D8%A7%D9%85%D8%AC+%D8%AA%D8%B3%D8%A7%D8%B9%D8%AF+%D9%81%D9%8A+%D8%A7%D9%84%D8%B5%D8%AD%D8%A9+%D8%A7%D9%84%D9%86%D9%81%D8%B3%D9%8A%D8%A9+&amp;gs_lcrp=EgZjaHJvbWUyBggAEEUYOdIBCjIwOTUwajBqMTWoAgCwAgA&amp;sourceid=chrome&amp;ie=UTF-8&amp;mstk=AUtExfAnRB4Mu938KoiSJDXyaIXMfiM8Ik48785z6oEj_qnYJMJYsDJlayZBAiu6VAR5KMBNgF-7vyjj_Gx31NyXfQ1wcqIMzxYucr2ahPzKswe7c_I8GxkIU502TRLNCG15vYLKD-1MRjacG722JLkwNWhIsD67foaPLDmb7_DF0WpcCxc&amp;csui=3&amp;ved=2ahUKEwiY8KiSvJKSAxXdTqQEHVwNIPMQgK4QegQICBA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79019" y="0"/>
            <a:ext cx="4264059" cy="10287000"/>
            <a:chOff x="0" y="0"/>
            <a:chExt cx="112304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3044" cy="2709333"/>
            </a:xfrm>
            <a:custGeom>
              <a:avLst/>
              <a:gdLst/>
              <a:ahLst/>
              <a:cxnLst/>
              <a:rect l="l" t="t" r="r" b="b"/>
              <a:pathLst>
                <a:path w="1123044" h="2709333">
                  <a:moveTo>
                    <a:pt x="92597" y="0"/>
                  </a:moveTo>
                  <a:lnTo>
                    <a:pt x="1030448" y="0"/>
                  </a:lnTo>
                  <a:cubicBezTo>
                    <a:pt x="1081587" y="0"/>
                    <a:pt x="1123044" y="41457"/>
                    <a:pt x="1123044" y="92597"/>
                  </a:cubicBezTo>
                  <a:lnTo>
                    <a:pt x="1123044" y="2616737"/>
                  </a:lnTo>
                  <a:cubicBezTo>
                    <a:pt x="1123044" y="2667876"/>
                    <a:pt x="1081587" y="2709333"/>
                    <a:pt x="1030448" y="2709333"/>
                  </a:cubicBezTo>
                  <a:lnTo>
                    <a:pt x="92597" y="2709333"/>
                  </a:lnTo>
                  <a:cubicBezTo>
                    <a:pt x="41457" y="2709333"/>
                    <a:pt x="0" y="2667876"/>
                    <a:pt x="0" y="2616737"/>
                  </a:cubicBezTo>
                  <a:lnTo>
                    <a:pt x="0" y="92597"/>
                  </a:lnTo>
                  <a:cubicBezTo>
                    <a:pt x="0" y="41457"/>
                    <a:pt x="41457" y="0"/>
                    <a:pt x="92597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2304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62406" r="-308968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271049" y="6634710"/>
            <a:ext cx="4688095" cy="1089837"/>
            <a:chOff x="0" y="0"/>
            <a:chExt cx="1234725" cy="28703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34725" cy="287035"/>
            </a:xfrm>
            <a:custGeom>
              <a:avLst/>
              <a:gdLst/>
              <a:ahLst/>
              <a:cxnLst/>
              <a:rect l="l" t="t" r="r" b="b"/>
              <a:pathLst>
                <a:path w="1234725" h="287035">
                  <a:moveTo>
                    <a:pt x="84221" y="0"/>
                  </a:moveTo>
                  <a:lnTo>
                    <a:pt x="1150503" y="0"/>
                  </a:lnTo>
                  <a:cubicBezTo>
                    <a:pt x="1172840" y="0"/>
                    <a:pt x="1194262" y="8873"/>
                    <a:pt x="1210057" y="24668"/>
                  </a:cubicBezTo>
                  <a:cubicBezTo>
                    <a:pt x="1225851" y="40462"/>
                    <a:pt x="1234725" y="61884"/>
                    <a:pt x="1234725" y="84221"/>
                  </a:cubicBezTo>
                  <a:lnTo>
                    <a:pt x="1234725" y="202814"/>
                  </a:lnTo>
                  <a:cubicBezTo>
                    <a:pt x="1234725" y="249328"/>
                    <a:pt x="1197017" y="287035"/>
                    <a:pt x="1150503" y="287035"/>
                  </a:cubicBezTo>
                  <a:lnTo>
                    <a:pt x="84221" y="287035"/>
                  </a:lnTo>
                  <a:cubicBezTo>
                    <a:pt x="61884" y="287035"/>
                    <a:pt x="40462" y="278162"/>
                    <a:pt x="24668" y="262367"/>
                  </a:cubicBezTo>
                  <a:cubicBezTo>
                    <a:pt x="8873" y="246573"/>
                    <a:pt x="0" y="225151"/>
                    <a:pt x="0" y="202814"/>
                  </a:cubicBezTo>
                  <a:lnTo>
                    <a:pt x="0" y="84221"/>
                  </a:lnTo>
                  <a:cubicBezTo>
                    <a:pt x="0" y="61884"/>
                    <a:pt x="8873" y="40462"/>
                    <a:pt x="24668" y="24668"/>
                  </a:cubicBezTo>
                  <a:cubicBezTo>
                    <a:pt x="40462" y="8873"/>
                    <a:pt x="61884" y="0"/>
                    <a:pt x="8422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34725" cy="3251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2591"/>
                </a:lnSpc>
              </a:pPr>
              <a:r>
                <a:rPr lang="ar-EG" sz="1851" spc="3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  <a:rtl/>
                </a:rPr>
                <a:t>أثر التكنولوجيا والذكاء الاصطناعي على الصحة النفسية</a:t>
              </a:r>
            </a:p>
            <a:p>
              <a:pPr algn="ctr">
                <a:lnSpc>
                  <a:spcPts val="2591"/>
                </a:lnSpc>
              </a:pPr>
              <a:endParaRPr lang="ar-EG" sz="1851" spc="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rtl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2748959" y="2010345"/>
            <a:ext cx="2770529" cy="2770529"/>
          </a:xfrm>
          <a:custGeom>
            <a:avLst/>
            <a:gdLst/>
            <a:ahLst/>
            <a:cxnLst/>
            <a:rect l="l" t="t" r="r" b="b"/>
            <a:pathLst>
              <a:path w="2770529" h="2770529">
                <a:moveTo>
                  <a:pt x="0" y="0"/>
                </a:moveTo>
                <a:lnTo>
                  <a:pt x="2770529" y="0"/>
                </a:lnTo>
                <a:lnTo>
                  <a:pt x="2770529" y="2770529"/>
                </a:lnTo>
                <a:lnTo>
                  <a:pt x="0" y="2770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870" y="2708944"/>
            <a:ext cx="3977353" cy="8243219"/>
          </a:xfrm>
          <a:custGeom>
            <a:avLst/>
            <a:gdLst/>
            <a:ahLst/>
            <a:cxnLst/>
            <a:rect l="l" t="t" r="r" b="b"/>
            <a:pathLst>
              <a:path w="3977353" h="8243219">
                <a:moveTo>
                  <a:pt x="0" y="0"/>
                </a:moveTo>
                <a:lnTo>
                  <a:pt x="3977354" y="0"/>
                </a:lnTo>
                <a:lnTo>
                  <a:pt x="3977354" y="8243219"/>
                </a:lnTo>
                <a:lnTo>
                  <a:pt x="0" y="82432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878919" y="3700556"/>
            <a:ext cx="2160637" cy="2160637"/>
          </a:xfrm>
          <a:custGeom>
            <a:avLst/>
            <a:gdLst/>
            <a:ahLst/>
            <a:cxnLst/>
            <a:rect l="l" t="t" r="r" b="b"/>
            <a:pathLst>
              <a:path w="2160637" h="2160637">
                <a:moveTo>
                  <a:pt x="0" y="0"/>
                </a:moveTo>
                <a:lnTo>
                  <a:pt x="2160637" y="0"/>
                </a:lnTo>
                <a:lnTo>
                  <a:pt x="2160637" y="2160636"/>
                </a:lnTo>
                <a:lnTo>
                  <a:pt x="0" y="21606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406621" y="6893879"/>
            <a:ext cx="4416951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200"/>
              </a:lnSpc>
            </a:pPr>
            <a:r>
              <a:rPr lang="ar-EG" sz="3000" b="1">
                <a:solidFill>
                  <a:srgbClr val="8FA4C1"/>
                </a:solidFill>
                <a:latin typeface="Canva Sans Bold"/>
                <a:ea typeface="Canva Sans Bold"/>
                <a:cs typeface="Canva Sans Bold"/>
                <a:sym typeface="Canva Sans Bold"/>
                <a:rtl/>
              </a:rPr>
              <a:t>مؤسسة الرؤية والرسالة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62146" y="3991690"/>
            <a:ext cx="9688564" cy="2122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167"/>
              </a:lnSpc>
            </a:pPr>
            <a:endParaRPr/>
          </a:p>
          <a:p>
            <a:pPr algn="ctr">
              <a:lnSpc>
                <a:spcPts val="5490"/>
              </a:lnSpc>
            </a:pPr>
            <a:r>
              <a:rPr lang="ar-EG" sz="3921">
                <a:solidFill>
                  <a:srgbClr val="FFBD59"/>
                </a:solidFill>
                <a:latin typeface="DG Forsha Scribble"/>
                <a:ea typeface="DG Forsha Scribble"/>
                <a:cs typeface="DG Forsha Scribble"/>
                <a:sym typeface="DG Forsha Scribble"/>
                <a:rtl/>
              </a:rPr>
              <a:t>ضمن فعاليات مؤتمر الصحة النفسية وعلاقتها بأمراض العصر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52030" y="8672283"/>
            <a:ext cx="5909283" cy="1133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999"/>
              </a:lnSpc>
            </a:pPr>
            <a:r>
              <a:rPr lang="ar-EG" sz="2856">
                <a:solidFill>
                  <a:srgbClr val="000000"/>
                </a:solidFill>
                <a:latin typeface="Uthman"/>
                <a:ea typeface="Uthman"/>
                <a:cs typeface="Uthman"/>
                <a:sym typeface="Uthman"/>
                <a:rtl/>
              </a:rPr>
              <a:t>رئيس المؤتمر </a:t>
            </a:r>
          </a:p>
          <a:p>
            <a:pPr algn="ctr" rtl="1">
              <a:lnSpc>
                <a:spcPts val="5399"/>
              </a:lnSpc>
            </a:pPr>
            <a:r>
              <a:rPr lang="ar-EG" sz="3856">
                <a:solidFill>
                  <a:srgbClr val="000000"/>
                </a:solidFill>
                <a:latin typeface="Uthman"/>
                <a:ea typeface="Uthman"/>
                <a:cs typeface="Uthman"/>
                <a:sym typeface="Uthman"/>
                <a:rtl/>
              </a:rPr>
              <a:t>د/ أحمد فريد 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B37C5A22-89A1-E334-B19E-B93BEF4DF8A5}"/>
              </a:ext>
            </a:extLst>
          </p:cNvPr>
          <p:cNvSpPr txBox="1"/>
          <p:nvPr/>
        </p:nvSpPr>
        <p:spPr>
          <a:xfrm>
            <a:off x="1524888" y="1381961"/>
            <a:ext cx="1287285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EG" sz="5400" b="1" dirty="0">
                <a:cs typeface="+mj-cs"/>
              </a:rPr>
              <a:t>أثر التكنولوجيا والذكاء الاصطناعي على الصحة النفسية</a:t>
            </a:r>
            <a:br>
              <a:rPr lang="ar-EG" sz="5400" b="1" dirty="0">
                <a:cs typeface="+mj-cs"/>
              </a:rPr>
            </a:br>
            <a:endParaRPr lang="ar-EG" sz="5400" dirty="0"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097" y="6789306"/>
            <a:ext cx="17587469" cy="9603920"/>
            <a:chOff x="0" y="0"/>
            <a:chExt cx="4632091" cy="2529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32091" cy="2529427"/>
            </a:xfrm>
            <a:custGeom>
              <a:avLst/>
              <a:gdLst/>
              <a:ahLst/>
              <a:cxnLst/>
              <a:rect l="l" t="t" r="r" b="b"/>
              <a:pathLst>
                <a:path w="4632091" h="2529427">
                  <a:moveTo>
                    <a:pt x="22450" y="0"/>
                  </a:moveTo>
                  <a:lnTo>
                    <a:pt x="4609641" y="0"/>
                  </a:lnTo>
                  <a:cubicBezTo>
                    <a:pt x="4615595" y="0"/>
                    <a:pt x="4621305" y="2365"/>
                    <a:pt x="4625515" y="6575"/>
                  </a:cubicBezTo>
                  <a:cubicBezTo>
                    <a:pt x="4629725" y="10786"/>
                    <a:pt x="4632091" y="16496"/>
                    <a:pt x="4632091" y="22450"/>
                  </a:cubicBezTo>
                  <a:lnTo>
                    <a:pt x="4632091" y="2506977"/>
                  </a:lnTo>
                  <a:cubicBezTo>
                    <a:pt x="4632091" y="2519376"/>
                    <a:pt x="4622039" y="2529427"/>
                    <a:pt x="4609641" y="2529427"/>
                  </a:cubicBezTo>
                  <a:lnTo>
                    <a:pt x="22450" y="2529427"/>
                  </a:lnTo>
                  <a:cubicBezTo>
                    <a:pt x="10051" y="2529427"/>
                    <a:pt x="0" y="2519376"/>
                    <a:pt x="0" y="2506977"/>
                  </a:cubicBezTo>
                  <a:lnTo>
                    <a:pt x="0" y="22450"/>
                  </a:lnTo>
                  <a:cubicBezTo>
                    <a:pt x="0" y="10051"/>
                    <a:pt x="10051" y="0"/>
                    <a:pt x="22450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32091" cy="2567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465001" y="8346801"/>
            <a:ext cx="1822999" cy="182299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035435" y="8917235"/>
            <a:ext cx="682130" cy="68213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FA4C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014013" y="7723491"/>
            <a:ext cx="2728557" cy="2387487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1F1F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0046" y="2421605"/>
            <a:ext cx="5879177" cy="3912159"/>
            <a:chOff x="0" y="0"/>
            <a:chExt cx="910838" cy="60609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10838" cy="606096"/>
            </a:xfrm>
            <a:custGeom>
              <a:avLst/>
              <a:gdLst/>
              <a:ahLst/>
              <a:cxnLst/>
              <a:rect l="l" t="t" r="r" b="b"/>
              <a:pathLst>
                <a:path w="910838" h="606096">
                  <a:moveTo>
                    <a:pt x="42139" y="0"/>
                  </a:moveTo>
                  <a:lnTo>
                    <a:pt x="868699" y="0"/>
                  </a:lnTo>
                  <a:cubicBezTo>
                    <a:pt x="891972" y="0"/>
                    <a:pt x="910838" y="18866"/>
                    <a:pt x="910838" y="42139"/>
                  </a:cubicBezTo>
                  <a:lnTo>
                    <a:pt x="910838" y="563957"/>
                  </a:lnTo>
                  <a:cubicBezTo>
                    <a:pt x="910838" y="587230"/>
                    <a:pt x="891972" y="606096"/>
                    <a:pt x="868699" y="606096"/>
                  </a:cubicBezTo>
                  <a:lnTo>
                    <a:pt x="42139" y="606096"/>
                  </a:lnTo>
                  <a:cubicBezTo>
                    <a:pt x="18866" y="606096"/>
                    <a:pt x="0" y="587230"/>
                    <a:pt x="0" y="563957"/>
                  </a:cubicBezTo>
                  <a:lnTo>
                    <a:pt x="0" y="42139"/>
                  </a:lnTo>
                  <a:cubicBezTo>
                    <a:pt x="0" y="18866"/>
                    <a:pt x="18866" y="0"/>
                    <a:pt x="42139" y="0"/>
                  </a:cubicBezTo>
                  <a:close/>
                </a:path>
              </a:pathLst>
            </a:custGeom>
            <a:blipFill>
              <a:blip r:embed="rId2"/>
              <a:stretch>
                <a:fillRect l="-9149" r="-9149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714544" y="6924666"/>
            <a:ext cx="3380381" cy="2409834"/>
            <a:chOff x="0" y="0"/>
            <a:chExt cx="890306" cy="6346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90306" cy="634689"/>
            </a:xfrm>
            <a:custGeom>
              <a:avLst/>
              <a:gdLst/>
              <a:ahLst/>
              <a:cxnLst/>
              <a:rect l="l" t="t" r="r" b="b"/>
              <a:pathLst>
                <a:path w="890306" h="634689">
                  <a:moveTo>
                    <a:pt x="116803" y="0"/>
                  </a:moveTo>
                  <a:lnTo>
                    <a:pt x="773503" y="0"/>
                  </a:lnTo>
                  <a:cubicBezTo>
                    <a:pt x="838012" y="0"/>
                    <a:pt x="890306" y="52294"/>
                    <a:pt x="890306" y="116803"/>
                  </a:cubicBezTo>
                  <a:lnTo>
                    <a:pt x="890306" y="517886"/>
                  </a:lnTo>
                  <a:cubicBezTo>
                    <a:pt x="890306" y="582394"/>
                    <a:pt x="838012" y="634689"/>
                    <a:pt x="773503" y="634689"/>
                  </a:cubicBezTo>
                  <a:lnTo>
                    <a:pt x="116803" y="634689"/>
                  </a:lnTo>
                  <a:cubicBezTo>
                    <a:pt x="52294" y="634689"/>
                    <a:pt x="0" y="582394"/>
                    <a:pt x="0" y="517886"/>
                  </a:cubicBezTo>
                  <a:lnTo>
                    <a:pt x="0" y="116803"/>
                  </a:lnTo>
                  <a:cubicBezTo>
                    <a:pt x="0" y="52294"/>
                    <a:pt x="52294" y="0"/>
                    <a:pt x="116803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90306" cy="672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259572" y="7174707"/>
            <a:ext cx="581194" cy="58119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FA4C1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046695" y="6924666"/>
            <a:ext cx="3380381" cy="2409834"/>
            <a:chOff x="0" y="0"/>
            <a:chExt cx="890306" cy="63468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90306" cy="634689"/>
            </a:xfrm>
            <a:custGeom>
              <a:avLst/>
              <a:gdLst/>
              <a:ahLst/>
              <a:cxnLst/>
              <a:rect l="l" t="t" r="r" b="b"/>
              <a:pathLst>
                <a:path w="890306" h="634689">
                  <a:moveTo>
                    <a:pt x="116803" y="0"/>
                  </a:moveTo>
                  <a:lnTo>
                    <a:pt x="773503" y="0"/>
                  </a:lnTo>
                  <a:cubicBezTo>
                    <a:pt x="838012" y="0"/>
                    <a:pt x="890306" y="52294"/>
                    <a:pt x="890306" y="116803"/>
                  </a:cubicBezTo>
                  <a:lnTo>
                    <a:pt x="890306" y="517886"/>
                  </a:lnTo>
                  <a:cubicBezTo>
                    <a:pt x="890306" y="582394"/>
                    <a:pt x="838012" y="634689"/>
                    <a:pt x="773503" y="634689"/>
                  </a:cubicBezTo>
                  <a:lnTo>
                    <a:pt x="116803" y="634689"/>
                  </a:lnTo>
                  <a:cubicBezTo>
                    <a:pt x="52294" y="634689"/>
                    <a:pt x="0" y="582394"/>
                    <a:pt x="0" y="517886"/>
                  </a:cubicBezTo>
                  <a:lnTo>
                    <a:pt x="0" y="116803"/>
                  </a:lnTo>
                  <a:cubicBezTo>
                    <a:pt x="0" y="52294"/>
                    <a:pt x="52294" y="0"/>
                    <a:pt x="116803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90306" cy="672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557638" y="7174707"/>
            <a:ext cx="581194" cy="581194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FA4C1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344761" y="6924666"/>
            <a:ext cx="3380381" cy="2409834"/>
            <a:chOff x="0" y="0"/>
            <a:chExt cx="890306" cy="63468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90306" cy="634689"/>
            </a:xfrm>
            <a:custGeom>
              <a:avLst/>
              <a:gdLst/>
              <a:ahLst/>
              <a:cxnLst/>
              <a:rect l="l" t="t" r="r" b="b"/>
              <a:pathLst>
                <a:path w="890306" h="634689">
                  <a:moveTo>
                    <a:pt x="116803" y="0"/>
                  </a:moveTo>
                  <a:lnTo>
                    <a:pt x="773503" y="0"/>
                  </a:lnTo>
                  <a:cubicBezTo>
                    <a:pt x="838012" y="0"/>
                    <a:pt x="890306" y="52294"/>
                    <a:pt x="890306" y="116803"/>
                  </a:cubicBezTo>
                  <a:lnTo>
                    <a:pt x="890306" y="517886"/>
                  </a:lnTo>
                  <a:cubicBezTo>
                    <a:pt x="890306" y="582394"/>
                    <a:pt x="838012" y="634689"/>
                    <a:pt x="773503" y="634689"/>
                  </a:cubicBezTo>
                  <a:lnTo>
                    <a:pt x="116803" y="634689"/>
                  </a:lnTo>
                  <a:cubicBezTo>
                    <a:pt x="52294" y="634689"/>
                    <a:pt x="0" y="582394"/>
                    <a:pt x="0" y="517886"/>
                  </a:cubicBezTo>
                  <a:lnTo>
                    <a:pt x="0" y="116803"/>
                  </a:lnTo>
                  <a:cubicBezTo>
                    <a:pt x="0" y="52294"/>
                    <a:pt x="52294" y="0"/>
                    <a:pt x="116803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90306" cy="6727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4855704" y="7174707"/>
            <a:ext cx="581194" cy="581194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FA4C1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2801515" y="7920444"/>
            <a:ext cx="2466874" cy="511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5"/>
              </a:lnSpc>
            </a:pPr>
            <a:r>
              <a:rPr lang="ar-EG" sz="2144" b="1" spc="-152">
                <a:solidFill>
                  <a:srgbClr val="101B40"/>
                </a:solidFill>
                <a:latin typeface="Montserrat Semi-Bold"/>
                <a:ea typeface="Montserrat Semi-Bold"/>
                <a:cs typeface="Montserrat Semi-Bold"/>
                <a:sym typeface="Montserrat Semi-Bold"/>
                <a:rtl/>
              </a:rPr>
              <a:t>تقليد سلوك الكبار</a:t>
            </a:r>
          </a:p>
          <a:p>
            <a:pPr algn="ctr" rtl="1">
              <a:lnSpc>
                <a:spcPts val="1072"/>
              </a:lnSpc>
            </a:pPr>
            <a:endParaRPr lang="ar-EG" sz="2144" b="1" spc="-152">
              <a:solidFill>
                <a:srgbClr val="101B40"/>
              </a:solidFill>
              <a:latin typeface="Montserrat Semi-Bold"/>
              <a:ea typeface="Montserrat Semi-Bold"/>
              <a:cs typeface="Montserrat Semi-Bold"/>
              <a:sym typeface="Montserrat Semi-Bold"/>
              <a:rtl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8253401" y="548716"/>
            <a:ext cx="5599831" cy="2262256"/>
            <a:chOff x="0" y="0"/>
            <a:chExt cx="1474853" cy="59582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474853" cy="595820"/>
            </a:xfrm>
            <a:custGeom>
              <a:avLst/>
              <a:gdLst/>
              <a:ahLst/>
              <a:cxnLst/>
              <a:rect l="l" t="t" r="r" b="b"/>
              <a:pathLst>
                <a:path w="1474853" h="595820">
                  <a:moveTo>
                    <a:pt x="70509" y="0"/>
                  </a:moveTo>
                  <a:lnTo>
                    <a:pt x="1404344" y="0"/>
                  </a:lnTo>
                  <a:cubicBezTo>
                    <a:pt x="1443285" y="0"/>
                    <a:pt x="1474853" y="31568"/>
                    <a:pt x="1474853" y="70509"/>
                  </a:cubicBezTo>
                  <a:lnTo>
                    <a:pt x="1474853" y="525311"/>
                  </a:lnTo>
                  <a:cubicBezTo>
                    <a:pt x="1474853" y="564252"/>
                    <a:pt x="1443285" y="595820"/>
                    <a:pt x="1404344" y="595820"/>
                  </a:cubicBezTo>
                  <a:lnTo>
                    <a:pt x="70509" y="595820"/>
                  </a:lnTo>
                  <a:cubicBezTo>
                    <a:pt x="31568" y="595820"/>
                    <a:pt x="0" y="564252"/>
                    <a:pt x="0" y="52531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474853" cy="633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8420525" y="781050"/>
            <a:ext cx="5432706" cy="1450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7"/>
              </a:lnSpc>
            </a:pPr>
            <a:r>
              <a:rPr lang="ar-EG" sz="3008" spc="-192">
                <a:solidFill>
                  <a:srgbClr val="000000"/>
                </a:solidFill>
                <a:latin typeface="Typo"/>
                <a:ea typeface="Typo"/>
                <a:cs typeface="Typo"/>
                <a:sym typeface="Typo"/>
                <a:rtl/>
              </a:rPr>
              <a:t>التأثير غير المباشر على الأطفال</a:t>
            </a:r>
          </a:p>
        </p:txBody>
      </p:sp>
      <p:sp>
        <p:nvSpPr>
          <p:cNvPr id="39" name="Freeform 39"/>
          <p:cNvSpPr/>
          <p:nvPr/>
        </p:nvSpPr>
        <p:spPr>
          <a:xfrm>
            <a:off x="15830261" y="246196"/>
            <a:ext cx="782504" cy="782504"/>
          </a:xfrm>
          <a:custGeom>
            <a:avLst/>
            <a:gdLst/>
            <a:ahLst/>
            <a:cxnLst/>
            <a:rect l="l" t="t" r="r" b="b"/>
            <a:pathLst>
              <a:path w="782504" h="782504">
                <a:moveTo>
                  <a:pt x="0" y="0"/>
                </a:moveTo>
                <a:lnTo>
                  <a:pt x="782504" y="0"/>
                </a:lnTo>
                <a:lnTo>
                  <a:pt x="782504" y="782504"/>
                </a:lnTo>
                <a:lnTo>
                  <a:pt x="0" y="7825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13675435" y="516819"/>
            <a:ext cx="2154825" cy="997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7679"/>
              </a:lnSpc>
            </a:pPr>
            <a:r>
              <a:rPr lang="ar-EG" sz="8532" b="1" spc="-494" dirty="0">
                <a:solidFill>
                  <a:srgbClr val="101B40"/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  <a:rtl/>
              </a:rPr>
              <a:t>رابعًا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486406" y="7989418"/>
            <a:ext cx="2466874" cy="299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5"/>
              </a:lnSpc>
            </a:pPr>
            <a:r>
              <a:rPr lang="ar-EG" sz="2144" b="1" spc="-152">
                <a:solidFill>
                  <a:srgbClr val="101B40"/>
                </a:solidFill>
                <a:latin typeface="Montserrat Semi-Bold"/>
                <a:ea typeface="Montserrat Semi-Bold"/>
                <a:cs typeface="Montserrat Semi-Bold"/>
                <a:sym typeface="Montserrat Semi-Bold"/>
                <a:rtl/>
              </a:rPr>
              <a:t>ضعف الحوار الأسري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083296" y="7774952"/>
            <a:ext cx="2466874" cy="1083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5"/>
              </a:lnSpc>
            </a:pPr>
            <a:r>
              <a:rPr lang="ar-EG" sz="2144" b="1" spc="-152">
                <a:solidFill>
                  <a:srgbClr val="101B40"/>
                </a:solidFill>
                <a:latin typeface="Montserrat Semi-Bold"/>
                <a:ea typeface="Montserrat Semi-Bold"/>
                <a:cs typeface="Montserrat Semi-Bold"/>
                <a:sym typeface="Montserrat Semi-Bold"/>
                <a:rtl/>
              </a:rPr>
              <a:t>تعلّم القلق والتوتر بالملاحظة</a:t>
            </a:r>
          </a:p>
          <a:p>
            <a:pPr algn="ctr">
              <a:lnSpc>
                <a:spcPts val="2315"/>
              </a:lnSpc>
            </a:pPr>
            <a:endParaRPr lang="ar-EG" sz="2144" b="1" spc="-152">
              <a:solidFill>
                <a:srgbClr val="101B40"/>
              </a:solidFill>
              <a:latin typeface="Montserrat Semi-Bold"/>
              <a:ea typeface="Montserrat Semi-Bold"/>
              <a:cs typeface="Montserrat Semi-Bold"/>
              <a:sym typeface="Montserrat Semi-Bold"/>
              <a:rtl/>
            </a:endParaRPr>
          </a:p>
          <a:p>
            <a:pPr algn="ctr" rtl="1">
              <a:lnSpc>
                <a:spcPts val="1072"/>
              </a:lnSpc>
            </a:pPr>
            <a:endParaRPr lang="ar-EG" sz="2144" b="1" spc="-152">
              <a:solidFill>
                <a:srgbClr val="101B40"/>
              </a:solidFill>
              <a:latin typeface="Montserrat Semi-Bold"/>
              <a:ea typeface="Montserrat Semi-Bold"/>
              <a:cs typeface="Montserrat Semi-Bold"/>
              <a:sym typeface="Montserrat Semi-Bold"/>
              <a:rtl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7995781" y="4443133"/>
            <a:ext cx="6641396" cy="349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917"/>
              </a:lnSpc>
              <a:spcBef>
                <a:spcPct val="0"/>
              </a:spcBef>
            </a:pPr>
            <a:r>
              <a:rPr lang="ar-EG" sz="2083" spc="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rtl/>
              </a:rPr>
              <a:t>الصحة النفسية للطفل تبدأ من الصحة النفسية للبالغين من حوله.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9610" y="2393840"/>
            <a:ext cx="18591923" cy="3801087"/>
            <a:chOff x="0" y="0"/>
            <a:chExt cx="2880375" cy="5888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0375" cy="588888"/>
            </a:xfrm>
            <a:custGeom>
              <a:avLst/>
              <a:gdLst/>
              <a:ahLst/>
              <a:cxnLst/>
              <a:rect l="l" t="t" r="r" b="b"/>
              <a:pathLst>
                <a:path w="2880375" h="588888">
                  <a:moveTo>
                    <a:pt x="13325" y="0"/>
                  </a:moveTo>
                  <a:lnTo>
                    <a:pt x="2867050" y="0"/>
                  </a:lnTo>
                  <a:cubicBezTo>
                    <a:pt x="2870584" y="0"/>
                    <a:pt x="2873974" y="1404"/>
                    <a:pt x="2876472" y="3903"/>
                  </a:cubicBezTo>
                  <a:cubicBezTo>
                    <a:pt x="2878971" y="6402"/>
                    <a:pt x="2880375" y="9791"/>
                    <a:pt x="2880375" y="13325"/>
                  </a:cubicBezTo>
                  <a:lnTo>
                    <a:pt x="2880375" y="575563"/>
                  </a:lnTo>
                  <a:cubicBezTo>
                    <a:pt x="2880375" y="582922"/>
                    <a:pt x="2874409" y="588888"/>
                    <a:pt x="2867050" y="588888"/>
                  </a:cubicBezTo>
                  <a:lnTo>
                    <a:pt x="13325" y="588888"/>
                  </a:lnTo>
                  <a:cubicBezTo>
                    <a:pt x="5966" y="588888"/>
                    <a:pt x="0" y="582922"/>
                    <a:pt x="0" y="575563"/>
                  </a:cubicBezTo>
                  <a:lnTo>
                    <a:pt x="0" y="13325"/>
                  </a:lnTo>
                  <a:cubicBezTo>
                    <a:pt x="0" y="5966"/>
                    <a:pt x="5966" y="0"/>
                    <a:pt x="13325" y="0"/>
                  </a:cubicBezTo>
                  <a:close/>
                </a:path>
              </a:pathLst>
            </a:custGeom>
            <a:blipFill>
              <a:blip r:embed="rId2"/>
              <a:stretch>
                <a:fillRect t="-164766" b="-6111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833072" y="4371552"/>
            <a:ext cx="2235519" cy="1956080"/>
            <a:chOff x="0" y="0"/>
            <a:chExt cx="812800" cy="7112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1F1F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950832" y="5199549"/>
            <a:ext cx="5599757" cy="995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136"/>
              </a:lnSpc>
              <a:spcBef>
                <a:spcPct val="0"/>
              </a:spcBef>
            </a:pPr>
            <a:r>
              <a:rPr lang="en-US" sz="5811" spc="-337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AI in Decision-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95418" y="6161577"/>
            <a:ext cx="4415751" cy="1048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8532" b="1" spc="-494">
                <a:solidFill>
                  <a:srgbClr val="FFBD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Making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50589" y="6514789"/>
            <a:ext cx="10040202" cy="398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4" lvl="1" indent="-356232" algn="just" rtl="1">
              <a:lnSpc>
                <a:spcPts val="6434"/>
              </a:lnSpc>
              <a:buFont typeface="Arial"/>
              <a:buChar char="•"/>
            </a:pPr>
            <a:r>
              <a:rPr lang="ar-EG" sz="3299" spc="491">
                <a:solidFill>
                  <a:srgbClr val="000000"/>
                </a:solidFill>
                <a:latin typeface="Ahlan"/>
                <a:ea typeface="Ahlan"/>
                <a:cs typeface="Ahlan"/>
                <a:sym typeface="Ahlan"/>
                <a:rtl/>
              </a:rPr>
              <a:t>استخدام واعٍ للتكنولوجيا</a:t>
            </a:r>
          </a:p>
          <a:p>
            <a:pPr marL="712464" lvl="1" indent="-356232" algn="just" rtl="1">
              <a:lnSpc>
                <a:spcPts val="6434"/>
              </a:lnSpc>
              <a:buFont typeface="Arial"/>
              <a:buChar char="•"/>
            </a:pPr>
            <a:r>
              <a:rPr lang="ar-EG" sz="3299" spc="491">
                <a:solidFill>
                  <a:srgbClr val="000000"/>
                </a:solidFill>
                <a:latin typeface="Ahlan"/>
                <a:ea typeface="Ahlan"/>
                <a:cs typeface="Ahlan"/>
                <a:sym typeface="Ahlan"/>
                <a:rtl/>
              </a:rPr>
              <a:t>عدم استبدال العلاقات الإنسانية بالذكاء الاصطناعي</a:t>
            </a:r>
          </a:p>
          <a:p>
            <a:pPr marL="712464" lvl="1" indent="-356232" algn="just" rtl="1">
              <a:lnSpc>
                <a:spcPts val="6434"/>
              </a:lnSpc>
              <a:buFont typeface="Arial"/>
              <a:buChar char="•"/>
            </a:pPr>
            <a:r>
              <a:rPr lang="ar-EG" sz="3299" spc="491">
                <a:solidFill>
                  <a:srgbClr val="000000"/>
                </a:solidFill>
                <a:latin typeface="Ahlan"/>
                <a:ea typeface="Ahlan"/>
                <a:cs typeface="Ahlan"/>
                <a:sym typeface="Ahlan"/>
                <a:rtl/>
              </a:rPr>
              <a:t>تعزيز التوازن بين العالم الرقمي والواقعي</a:t>
            </a:r>
          </a:p>
          <a:p>
            <a:pPr marL="712464" lvl="1" indent="-356232" algn="just" rtl="1">
              <a:lnSpc>
                <a:spcPts val="6434"/>
              </a:lnSpc>
              <a:buFont typeface="Arial"/>
              <a:buChar char="•"/>
            </a:pPr>
            <a:r>
              <a:rPr lang="ar-EG" sz="3299" spc="491">
                <a:solidFill>
                  <a:srgbClr val="000000"/>
                </a:solidFill>
                <a:latin typeface="Ahlan"/>
                <a:ea typeface="Ahlan"/>
                <a:cs typeface="Ahlan"/>
                <a:sym typeface="Ahlan"/>
                <a:rtl/>
              </a:rPr>
              <a:t>نشر الوعي بالصحة النفسية الرقمية</a:t>
            </a:r>
          </a:p>
          <a:p>
            <a:pPr marL="712464" lvl="1" indent="-356232" algn="just" rtl="1">
              <a:lnSpc>
                <a:spcPts val="6434"/>
              </a:lnSpc>
              <a:buFont typeface="Arial"/>
              <a:buChar char="•"/>
            </a:pPr>
            <a:endParaRPr lang="ar-EG" sz="3299" spc="491">
              <a:solidFill>
                <a:srgbClr val="000000"/>
              </a:solidFill>
              <a:latin typeface="Ahlan"/>
              <a:ea typeface="Ahlan"/>
              <a:cs typeface="Ahlan"/>
              <a:sym typeface="Ahlan"/>
              <a:rtl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6173421" y="413346"/>
            <a:ext cx="5599831" cy="1980494"/>
            <a:chOff x="0" y="0"/>
            <a:chExt cx="1474853" cy="5216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74853" cy="521612"/>
            </a:xfrm>
            <a:custGeom>
              <a:avLst/>
              <a:gdLst/>
              <a:ahLst/>
              <a:cxnLst/>
              <a:rect l="l" t="t" r="r" b="b"/>
              <a:pathLst>
                <a:path w="1474853" h="521612">
                  <a:moveTo>
                    <a:pt x="70509" y="0"/>
                  </a:moveTo>
                  <a:lnTo>
                    <a:pt x="1404344" y="0"/>
                  </a:lnTo>
                  <a:cubicBezTo>
                    <a:pt x="1443285" y="0"/>
                    <a:pt x="1474853" y="31568"/>
                    <a:pt x="1474853" y="70509"/>
                  </a:cubicBezTo>
                  <a:lnTo>
                    <a:pt x="1474853" y="451103"/>
                  </a:lnTo>
                  <a:cubicBezTo>
                    <a:pt x="1474853" y="490044"/>
                    <a:pt x="1443285" y="521612"/>
                    <a:pt x="1404344" y="521612"/>
                  </a:cubicBezTo>
                  <a:lnTo>
                    <a:pt x="70509" y="521612"/>
                  </a:lnTo>
                  <a:cubicBezTo>
                    <a:pt x="31568" y="521612"/>
                    <a:pt x="0" y="490044"/>
                    <a:pt x="0" y="451103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474853" cy="559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152178" y="528084"/>
            <a:ext cx="5642317" cy="1865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9"/>
              </a:lnSpc>
            </a:pPr>
            <a:r>
              <a:rPr lang="ar-EG" sz="3808" spc="-243">
                <a:solidFill>
                  <a:srgbClr val="000000"/>
                </a:solidFill>
                <a:latin typeface="Typo"/>
                <a:ea typeface="Typo"/>
                <a:cs typeface="Typo"/>
                <a:sym typeface="Typo"/>
                <a:rtl/>
              </a:rPr>
              <a:t>مسؤولية الكبار والمؤسسات</a:t>
            </a:r>
          </a:p>
        </p:txBody>
      </p:sp>
      <p:sp>
        <p:nvSpPr>
          <p:cNvPr id="14" name="Freeform 14"/>
          <p:cNvSpPr/>
          <p:nvPr/>
        </p:nvSpPr>
        <p:spPr>
          <a:xfrm>
            <a:off x="14206174" y="69431"/>
            <a:ext cx="782504" cy="782504"/>
          </a:xfrm>
          <a:custGeom>
            <a:avLst/>
            <a:gdLst/>
            <a:ahLst/>
            <a:cxnLst/>
            <a:rect l="l" t="t" r="r" b="b"/>
            <a:pathLst>
              <a:path w="782504" h="782504">
                <a:moveTo>
                  <a:pt x="0" y="0"/>
                </a:moveTo>
                <a:lnTo>
                  <a:pt x="782504" y="0"/>
                </a:lnTo>
                <a:lnTo>
                  <a:pt x="782504" y="782503"/>
                </a:lnTo>
                <a:lnTo>
                  <a:pt x="0" y="7825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363200" y="457052"/>
            <a:ext cx="3485384" cy="946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7319"/>
              </a:lnSpc>
            </a:pPr>
            <a:r>
              <a:rPr lang="ar-EG" sz="8132" b="1" spc="-471" dirty="0">
                <a:solidFill>
                  <a:srgbClr val="101B40"/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  <a:rtl/>
              </a:rPr>
              <a:t>خامسًا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42750" y="-548451"/>
            <a:ext cx="6918165" cy="11478210"/>
            <a:chOff x="0" y="0"/>
            <a:chExt cx="1822068" cy="30230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2068" cy="3023068"/>
            </a:xfrm>
            <a:custGeom>
              <a:avLst/>
              <a:gdLst/>
              <a:ahLst/>
              <a:cxnLst/>
              <a:rect l="l" t="t" r="r" b="b"/>
              <a:pathLst>
                <a:path w="1822068" h="3023068">
                  <a:moveTo>
                    <a:pt x="57073" y="0"/>
                  </a:moveTo>
                  <a:lnTo>
                    <a:pt x="1764996" y="0"/>
                  </a:lnTo>
                  <a:cubicBezTo>
                    <a:pt x="1780132" y="0"/>
                    <a:pt x="1794649" y="6013"/>
                    <a:pt x="1805352" y="16716"/>
                  </a:cubicBezTo>
                  <a:cubicBezTo>
                    <a:pt x="1816055" y="27419"/>
                    <a:pt x="1822068" y="41936"/>
                    <a:pt x="1822068" y="57073"/>
                  </a:cubicBezTo>
                  <a:lnTo>
                    <a:pt x="1822068" y="2965995"/>
                  </a:lnTo>
                  <a:cubicBezTo>
                    <a:pt x="1822068" y="2997515"/>
                    <a:pt x="1796516" y="3023068"/>
                    <a:pt x="1764996" y="3023068"/>
                  </a:cubicBezTo>
                  <a:lnTo>
                    <a:pt x="57073" y="3023068"/>
                  </a:lnTo>
                  <a:cubicBezTo>
                    <a:pt x="25552" y="3023068"/>
                    <a:pt x="0" y="2997515"/>
                    <a:pt x="0" y="2965995"/>
                  </a:cubicBezTo>
                  <a:lnTo>
                    <a:pt x="0" y="57073"/>
                  </a:lnTo>
                  <a:cubicBezTo>
                    <a:pt x="0" y="25552"/>
                    <a:pt x="25552" y="0"/>
                    <a:pt x="57073" y="0"/>
                  </a:cubicBezTo>
                  <a:close/>
                </a:path>
              </a:pathLst>
            </a:custGeom>
            <a:solidFill>
              <a:srgbClr val="CFE2F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22068" cy="3061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54567" y="3313857"/>
            <a:ext cx="5965328" cy="7285897"/>
          </a:xfrm>
          <a:custGeom>
            <a:avLst/>
            <a:gdLst/>
            <a:ahLst/>
            <a:cxnLst/>
            <a:rect l="l" t="t" r="r" b="b"/>
            <a:pathLst>
              <a:path w="5965328" h="7285897">
                <a:moveTo>
                  <a:pt x="0" y="0"/>
                </a:moveTo>
                <a:lnTo>
                  <a:pt x="5965328" y="0"/>
                </a:lnTo>
                <a:lnTo>
                  <a:pt x="5965328" y="7285897"/>
                </a:lnTo>
                <a:lnTo>
                  <a:pt x="0" y="72858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32707" y="1222717"/>
            <a:ext cx="1602254" cy="1602254"/>
          </a:xfrm>
          <a:custGeom>
            <a:avLst/>
            <a:gdLst/>
            <a:ahLst/>
            <a:cxnLst/>
            <a:rect l="l" t="t" r="r" b="b"/>
            <a:pathLst>
              <a:path w="1602254" h="1602254">
                <a:moveTo>
                  <a:pt x="0" y="0"/>
                </a:moveTo>
                <a:lnTo>
                  <a:pt x="1602254" y="0"/>
                </a:lnTo>
                <a:lnTo>
                  <a:pt x="1602254" y="1602254"/>
                </a:lnTo>
                <a:lnTo>
                  <a:pt x="0" y="160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335045" y="3591533"/>
            <a:ext cx="11947528" cy="438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757"/>
              </a:lnSpc>
            </a:pPr>
            <a:r>
              <a:rPr lang="ar-EG" sz="4131" spc="8" dirty="0">
                <a:solidFill>
                  <a:srgbClr val="000000"/>
                </a:solidFill>
                <a:latin typeface="Electron"/>
                <a:ea typeface="Electron"/>
                <a:cs typeface="Electron"/>
                <a:sym typeface="Electron"/>
                <a:rtl/>
              </a:rPr>
              <a:t>التكنولوجيا والذكاء الاصطناعي أدوات قوية،</a:t>
            </a:r>
          </a:p>
          <a:p>
            <a:pPr algn="ctr" rtl="1">
              <a:lnSpc>
                <a:spcPts val="8757"/>
              </a:lnSpc>
            </a:pPr>
            <a:r>
              <a:rPr lang="ar-EG" sz="4131" spc="8" dirty="0">
                <a:solidFill>
                  <a:srgbClr val="000000"/>
                </a:solidFill>
                <a:latin typeface="Electron"/>
                <a:ea typeface="Electron"/>
                <a:cs typeface="Electron"/>
                <a:sym typeface="Electron"/>
                <a:rtl/>
              </a:rPr>
              <a:t> لكنها ليست بديلًا عن الإنسان.</a:t>
            </a:r>
          </a:p>
          <a:p>
            <a:pPr algn="ctr" rtl="1">
              <a:lnSpc>
                <a:spcPts val="8757"/>
              </a:lnSpc>
            </a:pPr>
            <a:r>
              <a:rPr lang="ar-EG" sz="4131" spc="8" dirty="0">
                <a:solidFill>
                  <a:srgbClr val="000000"/>
                </a:solidFill>
                <a:latin typeface="Electron"/>
                <a:ea typeface="Electron"/>
                <a:cs typeface="Electron"/>
                <a:sym typeface="Electron"/>
                <a:rtl/>
              </a:rPr>
              <a:t> وأن وعينا بها هو المفتاح لحماية الصحة النفسية للأجيال القادمة.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46902" y="1830443"/>
            <a:ext cx="4636507" cy="997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rtl="1">
              <a:lnSpc>
                <a:spcPts val="7679"/>
              </a:lnSpc>
            </a:pPr>
            <a:r>
              <a:rPr lang="ar-EG" sz="8532" b="1" spc="-494" dirty="0">
                <a:solidFill>
                  <a:srgbClr val="101B40"/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  <a:rtl/>
              </a:rPr>
              <a:t>ختامًا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5237" y="8339256"/>
            <a:ext cx="10264767" cy="981085"/>
            <a:chOff x="0" y="0"/>
            <a:chExt cx="2703478" cy="2583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3478" cy="258393"/>
            </a:xfrm>
            <a:custGeom>
              <a:avLst/>
              <a:gdLst/>
              <a:ahLst/>
              <a:cxnLst/>
              <a:rect l="l" t="t" r="r" b="b"/>
              <a:pathLst>
                <a:path w="2703478" h="258393">
                  <a:moveTo>
                    <a:pt x="19610" y="0"/>
                  </a:moveTo>
                  <a:lnTo>
                    <a:pt x="2683868" y="0"/>
                  </a:lnTo>
                  <a:cubicBezTo>
                    <a:pt x="2689069" y="0"/>
                    <a:pt x="2694056" y="2066"/>
                    <a:pt x="2697734" y="5744"/>
                  </a:cubicBezTo>
                  <a:cubicBezTo>
                    <a:pt x="2701412" y="9421"/>
                    <a:pt x="2703478" y="14409"/>
                    <a:pt x="2703478" y="19610"/>
                  </a:cubicBezTo>
                  <a:lnTo>
                    <a:pt x="2703478" y="238783"/>
                  </a:lnTo>
                  <a:cubicBezTo>
                    <a:pt x="2703478" y="243984"/>
                    <a:pt x="2701412" y="248972"/>
                    <a:pt x="2697734" y="252649"/>
                  </a:cubicBezTo>
                  <a:cubicBezTo>
                    <a:pt x="2694056" y="256327"/>
                    <a:pt x="2689069" y="258393"/>
                    <a:pt x="2683868" y="258393"/>
                  </a:cubicBezTo>
                  <a:lnTo>
                    <a:pt x="19610" y="258393"/>
                  </a:lnTo>
                  <a:cubicBezTo>
                    <a:pt x="8780" y="258393"/>
                    <a:pt x="0" y="249613"/>
                    <a:pt x="0" y="238783"/>
                  </a:cubicBezTo>
                  <a:lnTo>
                    <a:pt x="0" y="19610"/>
                  </a:lnTo>
                  <a:cubicBezTo>
                    <a:pt x="0" y="8780"/>
                    <a:pt x="8780" y="0"/>
                    <a:pt x="19610" y="0"/>
                  </a:cubicBezTo>
                  <a:close/>
                </a:path>
              </a:pathLst>
            </a:custGeom>
            <a:solidFill>
              <a:srgbClr val="8FA4C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03478" cy="296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497584" y="4554985"/>
            <a:ext cx="11576893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0542"/>
              </a:lnSpc>
              <a:spcBef>
                <a:spcPct val="0"/>
              </a:spcBef>
            </a:pPr>
            <a:r>
              <a:rPr lang="ar-EG" sz="7530" spc="15" dirty="0">
                <a:solidFill>
                  <a:srgbClr val="FFBD59"/>
                </a:solidFill>
                <a:latin typeface="UKIJ Qolyazma Yantu"/>
                <a:ea typeface="UKIJ Qolyazma Yantu"/>
                <a:cs typeface="UKIJ Qolyazma Yantu"/>
                <a:sym typeface="UKIJ Qolyazma Yantu"/>
                <a:rtl/>
              </a:rPr>
              <a:t>الأعلامية / سلمى معروف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7563" y="1820603"/>
            <a:ext cx="11852926" cy="2577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2891"/>
              </a:lnSpc>
              <a:spcBef>
                <a:spcPct val="0"/>
              </a:spcBef>
            </a:pPr>
            <a:r>
              <a:rPr lang="ar-EG" sz="16351" spc="32" dirty="0">
                <a:solidFill>
                  <a:srgbClr val="000000"/>
                </a:solidFill>
                <a:latin typeface="XM Yermook"/>
                <a:ea typeface="XM Yermook"/>
                <a:cs typeface="XM Yermook"/>
                <a:sym typeface="XM Yermook"/>
                <a:rtl/>
              </a:rPr>
              <a:t>شكرًا جزيلًا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16264" y="4275336"/>
            <a:ext cx="7063045" cy="534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59"/>
              </a:lnSpc>
            </a:pPr>
            <a:r>
              <a:rPr lang="en-US" sz="3851" b="1" i="1" spc="-273">
                <a:solidFill>
                  <a:srgbClr val="8FA4C1"/>
                </a:solidFill>
                <a:latin typeface="Montserrat Semi-Bold Italics"/>
                <a:ea typeface="Montserrat Semi-Bold Italics"/>
                <a:cs typeface="Montserrat Semi-Bold Italics"/>
                <a:sym typeface="Montserrat Semi-Bold Italics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62406" r="-30896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26966" y="0"/>
            <a:ext cx="18548945" cy="11441741"/>
            <a:chOff x="0" y="0"/>
            <a:chExt cx="1711016" cy="1055424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711016" cy="1055424"/>
            </a:xfrm>
            <a:custGeom>
              <a:avLst/>
              <a:gdLst/>
              <a:ahLst/>
              <a:cxnLst/>
              <a:rect l="l" t="t" r="r" b="b"/>
              <a:pathLst>
                <a:path w="1711016" h="1055424">
                  <a:moveTo>
                    <a:pt x="1697660" y="0"/>
                  </a:moveTo>
                  <a:lnTo>
                    <a:pt x="13356" y="0"/>
                  </a:lnTo>
                  <a:cubicBezTo>
                    <a:pt x="9814" y="0"/>
                    <a:pt x="6417" y="1407"/>
                    <a:pt x="3912" y="3912"/>
                  </a:cubicBezTo>
                  <a:cubicBezTo>
                    <a:pt x="1407" y="6417"/>
                    <a:pt x="0" y="9814"/>
                    <a:pt x="0" y="13356"/>
                  </a:cubicBezTo>
                  <a:lnTo>
                    <a:pt x="0" y="1042068"/>
                  </a:lnTo>
                  <a:cubicBezTo>
                    <a:pt x="0" y="1045610"/>
                    <a:pt x="1407" y="1049007"/>
                    <a:pt x="3912" y="1051512"/>
                  </a:cubicBezTo>
                  <a:cubicBezTo>
                    <a:pt x="6417" y="1054017"/>
                    <a:pt x="9814" y="1055424"/>
                    <a:pt x="13356" y="1055424"/>
                  </a:cubicBezTo>
                  <a:lnTo>
                    <a:pt x="1697660" y="1055424"/>
                  </a:lnTo>
                  <a:cubicBezTo>
                    <a:pt x="1701202" y="1055424"/>
                    <a:pt x="1704600" y="1054017"/>
                    <a:pt x="1707104" y="1051512"/>
                  </a:cubicBezTo>
                  <a:cubicBezTo>
                    <a:pt x="1709609" y="1049007"/>
                    <a:pt x="1711016" y="1045610"/>
                    <a:pt x="1711016" y="1042068"/>
                  </a:cubicBezTo>
                  <a:lnTo>
                    <a:pt x="1711016" y="13356"/>
                  </a:lnTo>
                  <a:cubicBezTo>
                    <a:pt x="1711016" y="9814"/>
                    <a:pt x="1709609" y="6417"/>
                    <a:pt x="1707104" y="3912"/>
                  </a:cubicBezTo>
                  <a:cubicBezTo>
                    <a:pt x="1704600" y="1407"/>
                    <a:pt x="1701202" y="0"/>
                    <a:pt x="1697660" y="0"/>
                  </a:cubicBezTo>
                  <a:close/>
                </a:path>
              </a:pathLst>
            </a:custGeom>
            <a:blipFill>
              <a:blip r:embed="rId4"/>
              <a:stretch>
                <a:fillRect t="-24021" r="-36977" b="-2402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2315530" y="3349964"/>
            <a:ext cx="281086" cy="28108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4572" y="2359379"/>
            <a:ext cx="5599831" cy="2262256"/>
            <a:chOff x="0" y="0"/>
            <a:chExt cx="1474853" cy="5958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74853" cy="595820"/>
            </a:xfrm>
            <a:custGeom>
              <a:avLst/>
              <a:gdLst/>
              <a:ahLst/>
              <a:cxnLst/>
              <a:rect l="l" t="t" r="r" b="b"/>
              <a:pathLst>
                <a:path w="1474853" h="595820">
                  <a:moveTo>
                    <a:pt x="70509" y="0"/>
                  </a:moveTo>
                  <a:lnTo>
                    <a:pt x="1404344" y="0"/>
                  </a:lnTo>
                  <a:cubicBezTo>
                    <a:pt x="1443285" y="0"/>
                    <a:pt x="1474853" y="31568"/>
                    <a:pt x="1474853" y="70509"/>
                  </a:cubicBezTo>
                  <a:lnTo>
                    <a:pt x="1474853" y="525311"/>
                  </a:lnTo>
                  <a:cubicBezTo>
                    <a:pt x="1474853" y="564252"/>
                    <a:pt x="1443285" y="595820"/>
                    <a:pt x="1404344" y="595820"/>
                  </a:cubicBezTo>
                  <a:lnTo>
                    <a:pt x="70509" y="595820"/>
                  </a:lnTo>
                  <a:cubicBezTo>
                    <a:pt x="31568" y="595820"/>
                    <a:pt x="0" y="564252"/>
                    <a:pt x="0" y="52531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74853" cy="633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237279" y="1523787"/>
            <a:ext cx="782504" cy="782504"/>
          </a:xfrm>
          <a:custGeom>
            <a:avLst/>
            <a:gdLst/>
            <a:ahLst/>
            <a:cxnLst/>
            <a:rect l="l" t="t" r="r" b="b"/>
            <a:pathLst>
              <a:path w="782504" h="782504">
                <a:moveTo>
                  <a:pt x="0" y="0"/>
                </a:moveTo>
                <a:lnTo>
                  <a:pt x="782504" y="0"/>
                </a:lnTo>
                <a:lnTo>
                  <a:pt x="782504" y="782504"/>
                </a:lnTo>
                <a:lnTo>
                  <a:pt x="0" y="7825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048000" y="1668851"/>
            <a:ext cx="3356403" cy="1010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7679"/>
              </a:lnSpc>
            </a:pPr>
            <a:r>
              <a:rPr lang="ar-EG" sz="8532" b="1" spc="-494" dirty="0" smtClean="0">
                <a:solidFill>
                  <a:srgbClr val="101B40"/>
                </a:solidFill>
                <a:latin typeface="Microsoft Tai Le" panose="020B0502040204020203" pitchFamily="34" charset="0"/>
                <a:ea typeface="Montserrat Bold"/>
                <a:cs typeface="Montserrat Bold"/>
                <a:sym typeface="Montserrat Bold"/>
                <a:rtl/>
              </a:rPr>
              <a:t>أ ولًا</a:t>
            </a:r>
            <a:endParaRPr lang="ar-EG" sz="8532" b="1" spc="-494" dirty="0">
              <a:solidFill>
                <a:srgbClr val="101B40"/>
              </a:solidFill>
              <a:latin typeface="Microsoft Tai Le" panose="020B0502040204020203" pitchFamily="34" charset="0"/>
              <a:ea typeface="Montserrat Bold"/>
              <a:cs typeface="Montserrat Bold"/>
              <a:sym typeface="Montserrat Bold"/>
              <a:rtl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12240" y="2712780"/>
            <a:ext cx="5432706" cy="229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1"/>
              </a:lnSpc>
            </a:pPr>
            <a:r>
              <a:rPr lang="en-US" sz="3008" spc="-192">
                <a:solidFill>
                  <a:srgbClr val="000000"/>
                </a:solidFill>
                <a:latin typeface="Typo"/>
                <a:ea typeface="Typo"/>
                <a:cs typeface="Typo"/>
                <a:sym typeface="Typo"/>
              </a:rPr>
              <a:t>  </a:t>
            </a:r>
            <a:r>
              <a:rPr lang="ar-EG" sz="3008" spc="-192">
                <a:solidFill>
                  <a:srgbClr val="000000"/>
                </a:solidFill>
                <a:latin typeface="Typo"/>
                <a:ea typeface="Typo"/>
                <a:cs typeface="Typo"/>
                <a:sym typeface="Typo"/>
                <a:rtl/>
              </a:rPr>
              <a:t>دور التكنولوجيا</a:t>
            </a:r>
          </a:p>
          <a:p>
            <a:pPr algn="ctr">
              <a:lnSpc>
                <a:spcPts val="6920"/>
              </a:lnSpc>
            </a:pPr>
            <a:r>
              <a:rPr lang="en-US" sz="3008" spc="-192">
                <a:solidFill>
                  <a:srgbClr val="000000"/>
                </a:solidFill>
                <a:latin typeface="Typo"/>
                <a:ea typeface="Typo"/>
                <a:cs typeface="Typo"/>
                <a:sym typeface="Typo"/>
              </a:rPr>
              <a:t> </a:t>
            </a:r>
            <a:r>
              <a:rPr lang="ar-EG" sz="3008" spc="-192">
                <a:solidFill>
                  <a:srgbClr val="000000"/>
                </a:solidFill>
                <a:latin typeface="Typo"/>
                <a:ea typeface="Typo"/>
                <a:cs typeface="Typo"/>
                <a:sym typeface="Typo"/>
                <a:rtl/>
              </a:rPr>
              <a:t>والذكاء الاصطناعي</a:t>
            </a:r>
            <a:r>
              <a:rPr lang="en-US" sz="3008" spc="-192">
                <a:solidFill>
                  <a:srgbClr val="000000"/>
                </a:solidFill>
                <a:latin typeface="Typo"/>
                <a:ea typeface="Typo"/>
                <a:cs typeface="Typo"/>
                <a:sym typeface="Typo"/>
              </a:rPr>
              <a:t> </a:t>
            </a:r>
          </a:p>
          <a:p>
            <a:pPr algn="ctr">
              <a:lnSpc>
                <a:spcPts val="3731"/>
              </a:lnSpc>
            </a:pPr>
            <a:r>
              <a:rPr lang="en-US" sz="3008" spc="-192">
                <a:solidFill>
                  <a:srgbClr val="000000"/>
                </a:solidFill>
                <a:latin typeface="Typo"/>
                <a:ea typeface="Typo"/>
                <a:cs typeface="Typo"/>
                <a:sym typeface="Typo"/>
              </a:rPr>
              <a:t>  </a:t>
            </a:r>
            <a:r>
              <a:rPr lang="ar-EG" sz="3008" spc="-192">
                <a:solidFill>
                  <a:srgbClr val="000000"/>
                </a:solidFill>
                <a:latin typeface="Typo"/>
                <a:ea typeface="Typo"/>
                <a:cs typeface="Typo"/>
                <a:sym typeface="Typo"/>
                <a:rtl/>
              </a:rPr>
              <a:t>في دعم الصحة النفسية</a:t>
            </a:r>
          </a:p>
          <a:p>
            <a:pPr algn="ctr">
              <a:lnSpc>
                <a:spcPts val="3731"/>
              </a:lnSpc>
            </a:pPr>
            <a:endParaRPr lang="ar-EG" sz="3008" spc="-192">
              <a:solidFill>
                <a:srgbClr val="000000"/>
              </a:solidFill>
              <a:latin typeface="Typo"/>
              <a:ea typeface="Typo"/>
              <a:cs typeface="Typo"/>
              <a:sym typeface="Typo"/>
              <a:rtl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1177043" y="6576879"/>
            <a:ext cx="9688564" cy="2055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167"/>
              </a:lnSpc>
            </a:pPr>
            <a:endParaRPr/>
          </a:p>
          <a:p>
            <a:pPr algn="r">
              <a:lnSpc>
                <a:spcPts val="5005"/>
              </a:lnSpc>
            </a:pPr>
            <a:r>
              <a:rPr lang="ar-EG" sz="3575">
                <a:solidFill>
                  <a:srgbClr val="000000"/>
                </a:solidFill>
                <a:latin typeface="DG Forsha Scribble"/>
                <a:ea typeface="DG Forsha Scribble"/>
                <a:cs typeface="DG Forsha Scribble"/>
                <a:sym typeface="DG Forsha Scribble"/>
                <a:rtl/>
              </a:rPr>
              <a:t>روبوتات المحادثة للدعم الأولي</a:t>
            </a:r>
          </a:p>
          <a:p>
            <a:pPr algn="l">
              <a:lnSpc>
                <a:spcPts val="5490"/>
              </a:lnSpc>
            </a:pPr>
            <a:endParaRPr lang="ar-EG" sz="3575">
              <a:solidFill>
                <a:srgbClr val="000000"/>
              </a:solidFill>
              <a:latin typeface="DG Forsha Scribble"/>
              <a:ea typeface="DG Forsha Scribble"/>
              <a:cs typeface="DG Forsha Scribble"/>
              <a:sym typeface="DG Forsha Scribble"/>
              <a:rtl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82711" y="4962525"/>
            <a:ext cx="9688564" cy="2055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167"/>
              </a:lnSpc>
            </a:pPr>
            <a:endParaRPr dirty="0"/>
          </a:p>
          <a:p>
            <a:pPr algn="r">
              <a:lnSpc>
                <a:spcPts val="5005"/>
              </a:lnSpc>
            </a:pPr>
            <a:r>
              <a:rPr lang="ar-EG" sz="3575" dirty="0">
                <a:solidFill>
                  <a:srgbClr val="000000"/>
                </a:solidFill>
                <a:latin typeface="DG Forsha Scribble"/>
                <a:ea typeface="DG Forsha Scribble"/>
                <a:cs typeface="DG Forsha Scribble"/>
                <a:sym typeface="DG Forsha Scribble"/>
                <a:rtl/>
              </a:rPr>
              <a:t>العلاج النفسي عن بُعد</a:t>
            </a:r>
          </a:p>
          <a:p>
            <a:pPr algn="l">
              <a:lnSpc>
                <a:spcPts val="5490"/>
              </a:lnSpc>
            </a:pPr>
            <a:endParaRPr lang="ar-EG" sz="3575" dirty="0">
              <a:solidFill>
                <a:srgbClr val="000000"/>
              </a:solidFill>
              <a:latin typeface="DG Forsha Scribble"/>
              <a:ea typeface="DG Forsha Scribble"/>
              <a:cs typeface="DG Forsha Scribble"/>
              <a:sym typeface="DG Forsha Scribble"/>
              <a:rtl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626966" y="3450074"/>
            <a:ext cx="9688564" cy="2055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167"/>
              </a:lnSpc>
            </a:pPr>
            <a:endParaRPr/>
          </a:p>
          <a:p>
            <a:pPr algn="r">
              <a:lnSpc>
                <a:spcPts val="5005"/>
              </a:lnSpc>
            </a:pPr>
            <a:r>
              <a:rPr lang="ar-EG" sz="3575">
                <a:solidFill>
                  <a:srgbClr val="000000"/>
                </a:solidFill>
                <a:latin typeface="DG Forsha Scribble"/>
                <a:ea typeface="DG Forsha Scribble"/>
                <a:cs typeface="DG Forsha Scribble"/>
                <a:sym typeface="DG Forsha Scribble"/>
                <a:rtl/>
              </a:rPr>
              <a:t>تطبيقات متابعة المزاج والنوم</a:t>
            </a:r>
          </a:p>
          <a:p>
            <a:pPr algn="l">
              <a:lnSpc>
                <a:spcPts val="5490"/>
              </a:lnSpc>
            </a:pPr>
            <a:endParaRPr lang="ar-EG" sz="3575">
              <a:solidFill>
                <a:srgbClr val="000000"/>
              </a:solidFill>
              <a:latin typeface="DG Forsha Scribble"/>
              <a:ea typeface="DG Forsha Scribble"/>
              <a:cs typeface="DG Forsha Scribble"/>
              <a:sym typeface="DG Forsha Scribble"/>
              <a:rtl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ar-SA" altLang="en-US" b="1" dirty="0" smtClean="0">
                <a:solidFill>
                  <a:srgbClr val="0A0A0A"/>
                </a:solidFill>
              </a:rPr>
              <a:t>تطبيقات تتبع المزاج والسلو</a:t>
            </a:r>
            <a:r>
              <a:rPr lang="ar-EG" altLang="en-US" b="1" dirty="0" smtClean="0">
                <a:solidFill>
                  <a:srgbClr val="0A0A0A"/>
                </a:solidFill>
              </a:rPr>
              <a:t>ك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086100"/>
            <a:ext cx="14782800" cy="4525963"/>
          </a:xfrm>
        </p:spPr>
        <p:txBody>
          <a:bodyPr>
            <a:normAutofit fontScale="92500" lnSpcReduction="10000"/>
          </a:bodyPr>
          <a:lstStyle/>
          <a:p>
            <a:pPr mar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err="1" smtClean="0">
                <a:solidFill>
                  <a:srgbClr val="0A0A0A"/>
                </a:solidFill>
                <a:cs typeface="Arial" panose="020B0604020202020204" pitchFamily="34" charset="0"/>
                <a:hlinkClick r:id="rId2"/>
              </a:rPr>
              <a:t>Daylio</a:t>
            </a:r>
            <a:r>
              <a:rPr lang="en-US" altLang="en-US" b="1" dirty="0">
                <a:solidFill>
                  <a:srgbClr val="0A0A0A"/>
                </a:solidFill>
                <a:cs typeface="Arial" panose="020B0604020202020204" pitchFamily="34" charset="0"/>
              </a:rPr>
              <a:t> / </a:t>
            </a:r>
            <a:r>
              <a:rPr lang="en-US" altLang="en-US" b="1" dirty="0" err="1">
                <a:solidFill>
                  <a:srgbClr val="0A0A0A"/>
                </a:solidFill>
                <a:cs typeface="Arial" panose="020B0604020202020204" pitchFamily="34" charset="0"/>
                <a:hlinkClick r:id="rId3"/>
              </a:rPr>
              <a:t>MoodPanda</a:t>
            </a:r>
            <a:r>
              <a:rPr lang="en-US" altLang="en-US" b="1" dirty="0">
                <a:solidFill>
                  <a:srgbClr val="0A0A0A"/>
                </a:solidFill>
                <a:cs typeface="Arial" panose="020B0604020202020204" pitchFamily="34" charset="0"/>
              </a:rPr>
              <a:t> / </a:t>
            </a:r>
            <a:r>
              <a:rPr lang="en-US" altLang="en-US" b="1" u="sng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Reflectly</a:t>
            </a:r>
            <a:r>
              <a:rPr lang="en-US" altLang="en-US" dirty="0">
                <a:solidFill>
                  <a:srgbClr val="0A0A0A"/>
                </a:solidFill>
                <a:cs typeface="Arial" panose="020B0604020202020204" pitchFamily="34" charset="0"/>
              </a:rPr>
              <a:t>: </a:t>
            </a:r>
            <a:r>
              <a:rPr lang="ar-SA" altLang="en-US" dirty="0">
                <a:solidFill>
                  <a:srgbClr val="0A0A0A"/>
                </a:solidFill>
              </a:rPr>
              <a:t>مثالية لتتبع المزاج اليومي وربط الأحداث بالمشاعر</a:t>
            </a:r>
            <a:r>
              <a:rPr lang="en-US" altLang="en-US" dirty="0">
                <a:solidFill>
                  <a:srgbClr val="0A0A0A"/>
                </a:solidFill>
                <a:cs typeface="Arial" panose="020B0604020202020204" pitchFamily="34" charset="0"/>
              </a:rPr>
              <a:t>.</a:t>
            </a:r>
          </a:p>
          <a:p>
            <a:pPr mar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err="1">
                <a:solidFill>
                  <a:srgbClr val="0A0A0A"/>
                </a:solidFill>
                <a:cs typeface="Arial" panose="020B0604020202020204" pitchFamily="34" charset="0"/>
                <a:hlinkClick r:id="rId4"/>
              </a:rPr>
              <a:t>MindHealth</a:t>
            </a:r>
            <a:r>
              <a:rPr lang="en-US" altLang="en-US" dirty="0">
                <a:solidFill>
                  <a:srgbClr val="0A0A0A"/>
                </a:solidFill>
                <a:cs typeface="Arial" panose="020B0604020202020204" pitchFamily="34" charset="0"/>
              </a:rPr>
              <a:t>: </a:t>
            </a:r>
            <a:r>
              <a:rPr lang="ar-SA" altLang="en-US" dirty="0">
                <a:solidFill>
                  <a:srgbClr val="0A0A0A"/>
                </a:solidFill>
              </a:rPr>
              <a:t>يركز على الصحة العقلية والتعامل مع الاضطراب</a:t>
            </a:r>
            <a:r>
              <a:rPr lang="en-US" altLang="en-US" dirty="0">
                <a:solidFill>
                  <a:srgbClr val="0A0A0A"/>
                </a:solidFill>
                <a:cs typeface="Arial" panose="020B0604020202020204" pitchFamily="34" charset="0"/>
              </a:rPr>
              <a:t>. 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 smtClean="0">
                <a:solidFill>
                  <a:srgbClr val="0A0A0A"/>
                </a:solidFill>
                <a:cs typeface="Arial" panose="020B0604020202020204" pitchFamily="34" charset="0"/>
              </a:rPr>
              <a:t>.</a:t>
            </a:r>
            <a:r>
              <a:rPr lang="en-US" altLang="en-US" dirty="0">
                <a:solidFill>
                  <a:srgbClr val="0A0A0A"/>
                </a:solidFill>
                <a:cs typeface="Arial" panose="020B0604020202020204" pitchFamily="34" charset="0"/>
              </a:rPr>
              <a:t> </a:t>
            </a:r>
            <a:endParaRPr lang="en-US" altLang="en-US" dirty="0"/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solidFill>
                  <a:srgbClr val="0A0A0A"/>
                </a:solidFill>
                <a:cs typeface="Arial" panose="020B0604020202020204" pitchFamily="34" charset="0"/>
                <a:hlinkClick r:id="rId5"/>
              </a:rPr>
              <a:t>Headspace</a:t>
            </a:r>
            <a:r>
              <a:rPr lang="en-US" altLang="en-US" dirty="0">
                <a:solidFill>
                  <a:srgbClr val="0A0A0A"/>
                </a:solidFill>
                <a:cs typeface="Arial" panose="020B0604020202020204" pitchFamily="34" charset="0"/>
              </a:rPr>
              <a:t>:</a:t>
            </a:r>
            <a:endParaRPr lang="ar-EG" altLang="en-US" dirty="0">
              <a:solidFill>
                <a:srgbClr val="0A0A0A"/>
              </a:solidFill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rgbClr val="0A0A0A"/>
                </a:solidFill>
                <a:cs typeface="Arial" panose="020B0604020202020204" pitchFamily="34" charset="0"/>
              </a:rPr>
              <a:t> </a:t>
            </a:r>
            <a:r>
              <a:rPr lang="ar-SA" altLang="en-US" dirty="0">
                <a:solidFill>
                  <a:srgbClr val="0A0A0A"/>
                </a:solidFill>
              </a:rPr>
              <a:t>يقدم دروسًا في التأمل وتقنيات التنفس لتقليل التوتر والقلق، ويحتوي على قصص للنوم</a:t>
            </a:r>
            <a:r>
              <a:rPr lang="en-US" altLang="en-US" dirty="0">
                <a:solidFill>
                  <a:srgbClr val="0A0A0A"/>
                </a:solidFill>
                <a:cs typeface="Arial" panose="020B0604020202020204" pitchFamily="34" charset="0"/>
              </a:rPr>
              <a:t>.</a:t>
            </a:r>
            <a:endParaRPr lang="ar-EG" altLang="en-US" dirty="0">
              <a:solidFill>
                <a:srgbClr val="0A0A0A"/>
              </a:solidFill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A0A0A"/>
              </a:solidFill>
              <a:cs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solidFill>
                  <a:srgbClr val="0A0A0A"/>
                </a:solidFill>
                <a:cs typeface="Arial" panose="020B0604020202020204" pitchFamily="34" charset="0"/>
                <a:hlinkClick r:id="rId6"/>
              </a:rPr>
              <a:t>Calm</a:t>
            </a:r>
            <a:r>
              <a:rPr lang="en-US" altLang="en-US" dirty="0">
                <a:solidFill>
                  <a:srgbClr val="0A0A0A"/>
                </a:solidFill>
                <a:cs typeface="Arial" panose="020B0604020202020204" pitchFamily="34" charset="0"/>
              </a:rPr>
              <a:t>: </a:t>
            </a:r>
            <a:r>
              <a:rPr lang="ar-SA" altLang="en-US" dirty="0">
                <a:solidFill>
                  <a:srgbClr val="0A0A0A"/>
                </a:solidFill>
              </a:rPr>
              <a:t>يوفر تأملات، أصوات طبيعة، وقصص نوم تساعد على الاسترخاء والنوم</a:t>
            </a:r>
            <a:r>
              <a:rPr lang="en-US" altLang="en-US" dirty="0">
                <a:solidFill>
                  <a:srgbClr val="0A0A0A"/>
                </a:solidFill>
                <a:cs typeface="Arial" panose="020B0604020202020204" pitchFamily="34" charset="0"/>
              </a:rPr>
              <a:t>.</a:t>
            </a:r>
            <a:endParaRPr lang="ar-EG" altLang="en-US" dirty="0">
              <a:solidFill>
                <a:srgbClr val="0A0A0A"/>
              </a:solidFill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A0A0A"/>
              </a:solidFill>
              <a:cs typeface="Arial" panose="020B0604020202020204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solidFill>
                  <a:srgbClr val="0A0A0A"/>
                </a:solidFill>
                <a:cs typeface="Arial" panose="020B0604020202020204" pitchFamily="34" charset="0"/>
                <a:hlinkClick r:id="rId7"/>
              </a:rPr>
              <a:t>Breathe2Relax</a:t>
            </a:r>
            <a:r>
              <a:rPr lang="en-US" altLang="en-US" dirty="0">
                <a:solidFill>
                  <a:srgbClr val="0A0A0A"/>
                </a:solidFill>
                <a:cs typeface="Arial" panose="020B0604020202020204" pitchFamily="34" charset="0"/>
              </a:rPr>
              <a:t>: </a:t>
            </a:r>
            <a:r>
              <a:rPr lang="ar-SA" altLang="en-US" dirty="0">
                <a:solidFill>
                  <a:srgbClr val="0A0A0A"/>
                </a:solidFill>
              </a:rPr>
              <a:t>يركز على تعليم تقنيات التنفس لضبط الإجهاد</a:t>
            </a:r>
            <a:r>
              <a:rPr lang="en-US" altLang="en-US" dirty="0">
                <a:solidFill>
                  <a:srgbClr val="0A0A0A"/>
                </a:solidFill>
                <a:cs typeface="Arial" panose="020B0604020202020204" pitchFamily="34" charset="0"/>
              </a:rPr>
              <a:t>. </a:t>
            </a:r>
            <a:endParaRPr lang="ar-EG" altLang="en-US" dirty="0">
              <a:solidFill>
                <a:srgbClr val="0A0A0A"/>
              </a:solidFill>
            </a:endParaRPr>
          </a:p>
          <a:p>
            <a:pPr mar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" name="Freeform 11"/>
          <p:cNvSpPr/>
          <p:nvPr/>
        </p:nvSpPr>
        <p:spPr>
          <a:xfrm flipH="1">
            <a:off x="12344400" y="3054927"/>
            <a:ext cx="5334000" cy="8724900"/>
          </a:xfrm>
          <a:custGeom>
            <a:avLst/>
            <a:gdLst/>
            <a:ahLst/>
            <a:cxnLst/>
            <a:rect l="l" t="t" r="r" b="b"/>
            <a:pathLst>
              <a:path w="3977353" h="8243219">
                <a:moveTo>
                  <a:pt x="0" y="0"/>
                </a:moveTo>
                <a:lnTo>
                  <a:pt x="3977354" y="0"/>
                </a:lnTo>
                <a:lnTo>
                  <a:pt x="3977354" y="8243219"/>
                </a:lnTo>
                <a:lnTo>
                  <a:pt x="0" y="82432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24968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 eaLnBrk="0" fontAlgn="base" hangingPunct="0">
              <a:lnSpc>
                <a:spcPct val="170000"/>
              </a:lnSpc>
              <a:spcAft>
                <a:spcPct val="0"/>
              </a:spcAft>
            </a:pPr>
            <a:r>
              <a:rPr lang="ar-SA" altLang="en-US" b="1" dirty="0" smtClean="0">
                <a:solidFill>
                  <a:srgbClr val="0A0A0A"/>
                </a:solidFill>
              </a:rPr>
              <a:t>تطبيقات الذكاء الاصطناعي والمساعدة الذاتية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 smtClean="0">
                <a:solidFill>
                  <a:srgbClr val="0A0A0A"/>
                </a:solidFill>
                <a:cs typeface="Arial" panose="020B0604020202020204" pitchFamily="34" charset="0"/>
                <a:hlinkClick r:id="rId2"/>
              </a:rPr>
              <a:t>Mentat</a:t>
            </a:r>
            <a:r>
              <a:rPr lang="en-US" altLang="en-US" b="1" dirty="0" smtClean="0">
                <a:solidFill>
                  <a:srgbClr val="0A0A0A"/>
                </a:solidFill>
                <a:cs typeface="Arial" panose="020B0604020202020204" pitchFamily="34" charset="0"/>
                <a:hlinkClick r:id="rId2"/>
              </a:rPr>
              <a:t> Ai</a:t>
            </a:r>
            <a:r>
              <a:rPr lang="en-US" altLang="en-US" dirty="0" smtClean="0">
                <a:solidFill>
                  <a:srgbClr val="0A0A0A"/>
                </a:solidFill>
                <a:cs typeface="Arial" panose="020B0604020202020204" pitchFamily="34" charset="0"/>
              </a:rPr>
              <a:t>: </a:t>
            </a:r>
            <a:endParaRPr lang="ar-EG" altLang="en-US" dirty="0" smtClean="0">
              <a:solidFill>
                <a:srgbClr val="0A0A0A"/>
              </a:solidFill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ar-SA" altLang="en-US" dirty="0" smtClean="0">
                <a:solidFill>
                  <a:srgbClr val="0A0A0A"/>
                </a:solidFill>
              </a:rPr>
              <a:t>يجمع بين الذكاء الاصطناعي، تتبع المزاج، وتمارين التنفس للمساعدة في إدارة التوتر</a:t>
            </a:r>
            <a:r>
              <a:rPr lang="en-US" altLang="en-US" dirty="0" smtClean="0">
                <a:solidFill>
                  <a:srgbClr val="0A0A0A"/>
                </a:solidFill>
                <a:cs typeface="Arial" panose="020B0604020202020204" pitchFamily="34" charset="0"/>
              </a:rPr>
              <a:t>.</a:t>
            </a:r>
          </a:p>
          <a:p>
            <a:pPr mar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err="1" smtClean="0">
                <a:solidFill>
                  <a:srgbClr val="0A0A0A"/>
                </a:solidFill>
                <a:cs typeface="Arial" panose="020B0604020202020204" pitchFamily="34" charset="0"/>
                <a:hlinkClick r:id="rId3"/>
              </a:rPr>
              <a:t>Wysa</a:t>
            </a:r>
            <a:r>
              <a:rPr lang="en-US" altLang="en-US" dirty="0" smtClean="0">
                <a:solidFill>
                  <a:srgbClr val="0A0A0A"/>
                </a:solidFill>
                <a:cs typeface="Arial" panose="020B0604020202020204" pitchFamily="34" charset="0"/>
              </a:rPr>
              <a:t>:</a:t>
            </a:r>
            <a:endParaRPr lang="ar-EG" altLang="en-US" dirty="0" smtClean="0">
              <a:solidFill>
                <a:srgbClr val="0A0A0A"/>
              </a:solidFill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 smtClean="0">
                <a:solidFill>
                  <a:srgbClr val="0A0A0A"/>
                </a:solidFill>
                <a:cs typeface="Arial" panose="020B0604020202020204" pitchFamily="34" charset="0"/>
              </a:rPr>
              <a:t> </a:t>
            </a:r>
            <a:r>
              <a:rPr lang="ar-SA" altLang="en-US" dirty="0" smtClean="0">
                <a:solidFill>
                  <a:srgbClr val="0A0A0A"/>
                </a:solidFill>
              </a:rPr>
              <a:t>يقدم دعمًا بالذكاء الاصطناعي للتخفيف من الضغوط النفسية والعاطفية</a:t>
            </a:r>
          </a:p>
        </p:txBody>
      </p:sp>
      <p:grpSp>
        <p:nvGrpSpPr>
          <p:cNvPr id="4" name="Group 14"/>
          <p:cNvGrpSpPr/>
          <p:nvPr/>
        </p:nvGrpSpPr>
        <p:grpSpPr>
          <a:xfrm>
            <a:off x="8686800" y="2324100"/>
            <a:ext cx="8393777" cy="6807759"/>
            <a:chOff x="0" y="0"/>
            <a:chExt cx="910838" cy="606096"/>
          </a:xfrm>
        </p:grpSpPr>
        <p:sp>
          <p:nvSpPr>
            <p:cNvPr id="5" name="Freeform 15"/>
            <p:cNvSpPr/>
            <p:nvPr/>
          </p:nvSpPr>
          <p:spPr>
            <a:xfrm>
              <a:off x="0" y="0"/>
              <a:ext cx="910838" cy="606096"/>
            </a:xfrm>
            <a:custGeom>
              <a:avLst/>
              <a:gdLst/>
              <a:ahLst/>
              <a:cxnLst/>
              <a:rect l="l" t="t" r="r" b="b"/>
              <a:pathLst>
                <a:path w="910838" h="606096">
                  <a:moveTo>
                    <a:pt x="42139" y="0"/>
                  </a:moveTo>
                  <a:lnTo>
                    <a:pt x="868699" y="0"/>
                  </a:lnTo>
                  <a:cubicBezTo>
                    <a:pt x="891972" y="0"/>
                    <a:pt x="910838" y="18866"/>
                    <a:pt x="910838" y="42139"/>
                  </a:cubicBezTo>
                  <a:lnTo>
                    <a:pt x="910838" y="563957"/>
                  </a:lnTo>
                  <a:cubicBezTo>
                    <a:pt x="910838" y="587230"/>
                    <a:pt x="891972" y="606096"/>
                    <a:pt x="868699" y="606096"/>
                  </a:cubicBezTo>
                  <a:lnTo>
                    <a:pt x="42139" y="606096"/>
                  </a:lnTo>
                  <a:cubicBezTo>
                    <a:pt x="18866" y="606096"/>
                    <a:pt x="0" y="587230"/>
                    <a:pt x="0" y="563957"/>
                  </a:cubicBezTo>
                  <a:lnTo>
                    <a:pt x="0" y="42139"/>
                  </a:lnTo>
                  <a:cubicBezTo>
                    <a:pt x="0" y="18866"/>
                    <a:pt x="18866" y="0"/>
                    <a:pt x="42139" y="0"/>
                  </a:cubicBezTo>
                  <a:close/>
                </a:path>
              </a:pathLst>
            </a:custGeom>
            <a:blipFill>
              <a:blip r:embed="rId4"/>
              <a:stretch>
                <a:fillRect l="-9149" r="-914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46403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" y="1417638"/>
            <a:ext cx="15468600" cy="8842148"/>
            <a:chOff x="0" y="0"/>
            <a:chExt cx="1711016" cy="1055424"/>
          </a:xfrm>
        </p:grpSpPr>
        <p:sp>
          <p:nvSpPr>
            <p:cNvPr id="5" name="Freeform 4"/>
            <p:cNvSpPr/>
            <p:nvPr/>
          </p:nvSpPr>
          <p:spPr>
            <a:xfrm flipH="1">
              <a:off x="0" y="0"/>
              <a:ext cx="1711016" cy="1055424"/>
            </a:xfrm>
            <a:custGeom>
              <a:avLst/>
              <a:gdLst/>
              <a:ahLst/>
              <a:cxnLst/>
              <a:rect l="l" t="t" r="r" b="b"/>
              <a:pathLst>
                <a:path w="1711016" h="1055424">
                  <a:moveTo>
                    <a:pt x="1697660" y="0"/>
                  </a:moveTo>
                  <a:lnTo>
                    <a:pt x="13356" y="0"/>
                  </a:lnTo>
                  <a:cubicBezTo>
                    <a:pt x="9814" y="0"/>
                    <a:pt x="6417" y="1407"/>
                    <a:pt x="3912" y="3912"/>
                  </a:cubicBezTo>
                  <a:cubicBezTo>
                    <a:pt x="1407" y="6417"/>
                    <a:pt x="0" y="9814"/>
                    <a:pt x="0" y="13356"/>
                  </a:cubicBezTo>
                  <a:lnTo>
                    <a:pt x="0" y="1042068"/>
                  </a:lnTo>
                  <a:cubicBezTo>
                    <a:pt x="0" y="1045610"/>
                    <a:pt x="1407" y="1049007"/>
                    <a:pt x="3912" y="1051512"/>
                  </a:cubicBezTo>
                  <a:cubicBezTo>
                    <a:pt x="6417" y="1054017"/>
                    <a:pt x="9814" y="1055424"/>
                    <a:pt x="13356" y="1055424"/>
                  </a:cubicBezTo>
                  <a:lnTo>
                    <a:pt x="1697660" y="1055424"/>
                  </a:lnTo>
                  <a:cubicBezTo>
                    <a:pt x="1701202" y="1055424"/>
                    <a:pt x="1704600" y="1054017"/>
                    <a:pt x="1707104" y="1051512"/>
                  </a:cubicBezTo>
                  <a:cubicBezTo>
                    <a:pt x="1709609" y="1049007"/>
                    <a:pt x="1711016" y="1045610"/>
                    <a:pt x="1711016" y="1042068"/>
                  </a:cubicBezTo>
                  <a:lnTo>
                    <a:pt x="1711016" y="13356"/>
                  </a:lnTo>
                  <a:cubicBezTo>
                    <a:pt x="1711016" y="9814"/>
                    <a:pt x="1709609" y="6417"/>
                    <a:pt x="1707104" y="3912"/>
                  </a:cubicBezTo>
                  <a:cubicBezTo>
                    <a:pt x="1704600" y="1407"/>
                    <a:pt x="1701202" y="0"/>
                    <a:pt x="1697660" y="0"/>
                  </a:cubicBezTo>
                  <a:close/>
                </a:path>
              </a:pathLst>
            </a:custGeom>
            <a:blipFill>
              <a:blip r:embed="rId2"/>
              <a:stretch>
                <a:fillRect t="-24021" r="-36977" b="-24021"/>
              </a:stretch>
            </a:blipFill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 eaLnBrk="0" fontAlgn="base" hangingPunct="0">
              <a:lnSpc>
                <a:spcPct val="170000"/>
              </a:lnSpc>
              <a:spcAft>
                <a:spcPct val="0"/>
              </a:spcAft>
            </a:pPr>
            <a:r>
              <a:rPr lang="ar-SA" altLang="en-US" b="1" dirty="0" smtClean="0">
                <a:solidFill>
                  <a:srgbClr val="0A0A0A"/>
                </a:solidFill>
              </a:rPr>
              <a:t>أدوات إدارة القلق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 smtClean="0">
              <a:solidFill>
                <a:srgbClr val="0A0A0A"/>
              </a:solidFill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err="1" smtClean="0">
                <a:solidFill>
                  <a:srgbClr val="0A0A0A"/>
                </a:solidFill>
                <a:cs typeface="Arial" panose="020B0604020202020204" pitchFamily="34" charset="0"/>
                <a:hlinkClick r:id="rId3"/>
              </a:rPr>
              <a:t>MindShift</a:t>
            </a:r>
            <a:r>
              <a:rPr lang="en-US" altLang="en-US" dirty="0" smtClean="0">
                <a:solidFill>
                  <a:srgbClr val="0A0A0A"/>
                </a:solidFill>
                <a:cs typeface="Arial" panose="020B0604020202020204" pitchFamily="34" charset="0"/>
              </a:rPr>
              <a:t>: </a:t>
            </a:r>
            <a:r>
              <a:rPr lang="ar-SA" altLang="en-US" dirty="0" smtClean="0">
                <a:solidFill>
                  <a:srgbClr val="0A0A0A"/>
                </a:solidFill>
              </a:rPr>
              <a:t>مصمم للمراهقين والشباب لتقديم تقنيات للتعامل مع القلق</a:t>
            </a:r>
            <a:r>
              <a:rPr lang="en-US" altLang="en-US" dirty="0" smtClean="0">
                <a:solidFill>
                  <a:srgbClr val="0A0A0A"/>
                </a:solidFill>
                <a:cs typeface="Arial" panose="020B0604020202020204" pitchFamily="34" charset="0"/>
              </a:rPr>
              <a:t>.</a:t>
            </a:r>
          </a:p>
          <a:p>
            <a:pPr mar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smtClean="0">
                <a:solidFill>
                  <a:srgbClr val="0A0A0A"/>
                </a:solidFill>
                <a:cs typeface="Arial" panose="020B0604020202020204" pitchFamily="34" charset="0"/>
                <a:hlinkClick r:id="rId4"/>
              </a:rPr>
              <a:t>Digital Detox</a:t>
            </a:r>
            <a:r>
              <a:rPr lang="en-US" altLang="en-US" dirty="0" smtClean="0">
                <a:solidFill>
                  <a:srgbClr val="0A0A0A"/>
                </a:solidFill>
                <a:cs typeface="Arial" panose="020B0604020202020204" pitchFamily="34" charset="0"/>
              </a:rPr>
              <a:t>: </a:t>
            </a:r>
            <a:r>
              <a:rPr lang="ar-SA" altLang="en-US" dirty="0" smtClean="0">
                <a:solidFill>
                  <a:srgbClr val="0A0A0A"/>
                </a:solidFill>
              </a:rPr>
              <a:t>يساعدك على تقليل استخدام الهاتف والتكنولوجيا للحد من التوتر</a:t>
            </a:r>
            <a:endParaRPr lang="en-US" altLang="en-US" dirty="0" smtClean="0">
              <a:solidFill>
                <a:srgbClr val="0A0A0A"/>
              </a:solidFill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32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ar-SA" altLang="en-US" b="1" dirty="0" smtClean="0">
                <a:solidFill>
                  <a:srgbClr val="0A0A0A"/>
                </a:solidFill>
                <a:hlinkClick r:id="rId2"/>
              </a:rPr>
              <a:t>لبيه</a:t>
            </a:r>
            <a:r>
              <a:rPr lang="en-US" altLang="en-US" b="1" dirty="0" smtClean="0">
                <a:solidFill>
                  <a:srgbClr val="0A0A0A"/>
                </a:solidFill>
                <a:cs typeface="Arial" panose="020B0604020202020204" pitchFamily="34" charset="0"/>
                <a:hlinkClick r:id="rId2"/>
              </a:rPr>
              <a:t> (</a:t>
            </a:r>
            <a:r>
              <a:rPr lang="en-US" altLang="en-US" b="1" dirty="0" err="1" smtClean="0">
                <a:solidFill>
                  <a:srgbClr val="0A0A0A"/>
                </a:solidFill>
                <a:cs typeface="Arial" panose="020B0604020202020204" pitchFamily="34" charset="0"/>
                <a:hlinkClick r:id="rId2"/>
              </a:rPr>
              <a:t>Labayh</a:t>
            </a:r>
            <a:r>
              <a:rPr lang="en-US" altLang="en-US" b="1" dirty="0" smtClean="0">
                <a:solidFill>
                  <a:srgbClr val="0A0A0A"/>
                </a:solidFill>
                <a:cs typeface="Arial" panose="020B0604020202020204" pitchFamily="34" charset="0"/>
                <a:hlinkClick r:id="rId2"/>
              </a:rPr>
              <a:t>)</a:t>
            </a:r>
            <a:r>
              <a:rPr lang="en-US" altLang="en-US" dirty="0" smtClean="0">
                <a:solidFill>
                  <a:srgbClr val="0A0A0A"/>
                </a:solidFill>
                <a:cs typeface="Arial" panose="020B0604020202020204" pitchFamily="34" charset="0"/>
              </a:rPr>
              <a:t>:</a:t>
            </a:r>
            <a:endParaRPr lang="ar-EG" altLang="en-US" dirty="0" smtClean="0">
              <a:solidFill>
                <a:srgbClr val="0A0A0A"/>
              </a:solidFill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 smtClean="0">
                <a:solidFill>
                  <a:srgbClr val="0A0A0A"/>
                </a:solidFill>
                <a:cs typeface="Arial" panose="020B0604020202020204" pitchFamily="34" charset="0"/>
              </a:rPr>
              <a:t> </a:t>
            </a:r>
            <a:r>
              <a:rPr lang="ar-SA" altLang="en-US" dirty="0" smtClean="0">
                <a:solidFill>
                  <a:srgbClr val="0A0A0A"/>
                </a:solidFill>
              </a:rPr>
              <a:t>منصة تقدم جلسات مع متخصصين مرخصين واستشارات نفسية آمن</a:t>
            </a:r>
            <a:r>
              <a:rPr lang="ar-EG" altLang="en-US" dirty="0" smtClean="0">
                <a:solidFill>
                  <a:srgbClr val="0A0A0A"/>
                </a:solidFill>
              </a:rPr>
              <a:t>ة </a:t>
            </a:r>
            <a:r>
              <a:rPr lang="ar-SA" altLang="en-US" dirty="0" smtClean="0">
                <a:solidFill>
                  <a:srgbClr val="0A0A0A"/>
                </a:solidFill>
              </a:rPr>
              <a:t>وسري</a:t>
            </a:r>
            <a:r>
              <a:rPr lang="ar-EG" altLang="en-US" dirty="0" smtClean="0">
                <a:solidFill>
                  <a:srgbClr val="0A0A0A"/>
                </a:solidFill>
              </a:rPr>
              <a:t>ة</a:t>
            </a:r>
            <a:endParaRPr lang="en-US" altLang="en-US" dirty="0" smtClean="0">
              <a:solidFill>
                <a:srgbClr val="0A0A0A"/>
              </a:solidFill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ar-SA" altLang="en-US" b="1" dirty="0" smtClean="0">
                <a:solidFill>
                  <a:srgbClr val="0A0A0A"/>
                </a:solidFill>
                <a:hlinkClick r:id="rId3"/>
              </a:rPr>
              <a:t>فامكير</a:t>
            </a:r>
            <a:r>
              <a:rPr lang="en-US" altLang="en-US" b="1" dirty="0" smtClean="0">
                <a:solidFill>
                  <a:srgbClr val="0A0A0A"/>
                </a:solidFill>
                <a:cs typeface="Arial" panose="020B0604020202020204" pitchFamily="34" charset="0"/>
                <a:hlinkClick r:id="rId3"/>
              </a:rPr>
              <a:t> (</a:t>
            </a:r>
            <a:r>
              <a:rPr lang="en-US" altLang="en-US" b="1" dirty="0" err="1" smtClean="0">
                <a:solidFill>
                  <a:srgbClr val="0A0A0A"/>
                </a:solidFill>
                <a:cs typeface="Arial" panose="020B0604020202020204" pitchFamily="34" charset="0"/>
                <a:hlinkClick r:id="rId3"/>
              </a:rPr>
              <a:t>Famcare</a:t>
            </a:r>
            <a:r>
              <a:rPr lang="en-US" altLang="en-US" b="1" dirty="0" smtClean="0">
                <a:solidFill>
                  <a:srgbClr val="0A0A0A"/>
                </a:solidFill>
                <a:cs typeface="Arial" panose="020B0604020202020204" pitchFamily="34" charset="0"/>
                <a:hlinkClick r:id="rId3"/>
              </a:rPr>
              <a:t>)</a:t>
            </a:r>
            <a:r>
              <a:rPr lang="en-US" altLang="en-US" dirty="0" smtClean="0">
                <a:solidFill>
                  <a:srgbClr val="0A0A0A"/>
                </a:solidFill>
                <a:cs typeface="Arial" panose="020B0604020202020204" pitchFamily="34" charset="0"/>
              </a:rPr>
              <a:t>:</a:t>
            </a:r>
            <a:endParaRPr lang="ar-EG" altLang="en-US" dirty="0" smtClean="0">
              <a:solidFill>
                <a:srgbClr val="0A0A0A"/>
              </a:solidFill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 smtClean="0">
                <a:solidFill>
                  <a:srgbClr val="0A0A0A"/>
                </a:solidFill>
                <a:cs typeface="Arial" panose="020B0604020202020204" pitchFamily="34" charset="0"/>
              </a:rPr>
              <a:t> </a:t>
            </a:r>
            <a:r>
              <a:rPr lang="ar-SA" altLang="en-US" dirty="0" smtClean="0">
                <a:solidFill>
                  <a:srgbClr val="0A0A0A"/>
                </a:solidFill>
              </a:rPr>
              <a:t>يوفر جلسات استشارية نفسية وأسرية عن بعد مع أخصائيين معتمدين</a:t>
            </a:r>
            <a:r>
              <a:rPr lang="en-US" altLang="en-US" dirty="0" smtClean="0">
                <a:solidFill>
                  <a:srgbClr val="0A0A0A"/>
                </a:solidFill>
                <a:cs typeface="Arial" panose="020B0604020202020204" pitchFamily="34" charset="0"/>
              </a:rPr>
              <a:t>.</a:t>
            </a:r>
          </a:p>
          <a:p>
            <a:pPr mar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ar-SA" altLang="en-US" b="1" dirty="0" smtClean="0">
                <a:solidFill>
                  <a:srgbClr val="0A0A0A"/>
                </a:solidFill>
                <a:hlinkClick r:id="rId4"/>
              </a:rPr>
              <a:t>عرب ثيرابي</a:t>
            </a:r>
            <a:r>
              <a:rPr lang="en-US" altLang="en-US" b="1" dirty="0" smtClean="0">
                <a:solidFill>
                  <a:srgbClr val="0A0A0A"/>
                </a:solidFill>
                <a:cs typeface="Arial" panose="020B0604020202020204" pitchFamily="34" charset="0"/>
                <a:hlinkClick r:id="rId4"/>
              </a:rPr>
              <a:t> (Arab Therapy)</a:t>
            </a:r>
            <a:r>
              <a:rPr lang="en-US" altLang="en-US" dirty="0" smtClean="0">
                <a:solidFill>
                  <a:srgbClr val="0A0A0A"/>
                </a:solidFill>
                <a:cs typeface="Arial" panose="020B0604020202020204" pitchFamily="34" charset="0"/>
              </a:rPr>
              <a:t>:</a:t>
            </a:r>
            <a:endParaRPr lang="ar-EG" altLang="en-US" dirty="0" smtClean="0">
              <a:solidFill>
                <a:srgbClr val="0A0A0A"/>
              </a:solidFill>
              <a:cs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 smtClean="0">
                <a:solidFill>
                  <a:srgbClr val="0A0A0A"/>
                </a:solidFill>
                <a:cs typeface="Arial" panose="020B0604020202020204" pitchFamily="34" charset="0"/>
              </a:rPr>
              <a:t> </a:t>
            </a:r>
            <a:r>
              <a:rPr lang="ar-SA" altLang="en-US" dirty="0" smtClean="0">
                <a:solidFill>
                  <a:srgbClr val="0A0A0A"/>
                </a:solidFill>
              </a:rPr>
              <a:t>تطبيق متخصص في تقديم الدعم النفسي والعلاج عن بعد</a:t>
            </a:r>
            <a:r>
              <a:rPr lang="en-US" altLang="en-US" dirty="0" smtClean="0">
                <a:solidFill>
                  <a:srgbClr val="0A0A0A"/>
                </a:solidFill>
                <a:cs typeface="Arial" panose="020B0604020202020204" pitchFamily="34" charset="0"/>
              </a:rPr>
              <a:t>. 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5062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ar-SA" altLang="en-US" b="1" dirty="0" smtClean="0">
                <a:solidFill>
                  <a:srgbClr val="0A0A0A"/>
                </a:solidFill>
              </a:rPr>
              <a:t>منصات الاستشارات النفسية عن بعد (عربية)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1984664"/>
            <a:ext cx="830580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10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962406" r="-30896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531752" y="-417629"/>
            <a:ext cx="12632055" cy="10897264"/>
            <a:chOff x="0" y="0"/>
            <a:chExt cx="1223443" cy="10554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3442" cy="1055424"/>
            </a:xfrm>
            <a:custGeom>
              <a:avLst/>
              <a:gdLst/>
              <a:ahLst/>
              <a:cxnLst/>
              <a:rect l="l" t="t" r="r" b="b"/>
              <a:pathLst>
                <a:path w="1223442" h="1055424">
                  <a:moveTo>
                    <a:pt x="19612" y="0"/>
                  </a:moveTo>
                  <a:lnTo>
                    <a:pt x="1203830" y="0"/>
                  </a:lnTo>
                  <a:cubicBezTo>
                    <a:pt x="1214662" y="0"/>
                    <a:pt x="1223442" y="8781"/>
                    <a:pt x="1223442" y="19612"/>
                  </a:cubicBezTo>
                  <a:lnTo>
                    <a:pt x="1223442" y="1035812"/>
                  </a:lnTo>
                  <a:cubicBezTo>
                    <a:pt x="1223442" y="1041013"/>
                    <a:pt x="1221376" y="1046002"/>
                    <a:pt x="1217698" y="1049680"/>
                  </a:cubicBezTo>
                  <a:cubicBezTo>
                    <a:pt x="1214020" y="1053358"/>
                    <a:pt x="1209032" y="1055424"/>
                    <a:pt x="1203830" y="1055424"/>
                  </a:cubicBezTo>
                  <a:lnTo>
                    <a:pt x="19612" y="1055424"/>
                  </a:lnTo>
                  <a:cubicBezTo>
                    <a:pt x="8781" y="1055424"/>
                    <a:pt x="0" y="1046643"/>
                    <a:pt x="0" y="1035812"/>
                  </a:cubicBezTo>
                  <a:lnTo>
                    <a:pt x="0" y="19612"/>
                  </a:lnTo>
                  <a:cubicBezTo>
                    <a:pt x="0" y="8781"/>
                    <a:pt x="8781" y="0"/>
                    <a:pt x="19612" y="0"/>
                  </a:cubicBezTo>
                  <a:close/>
                </a:path>
              </a:pathLst>
            </a:custGeom>
            <a:blipFill>
              <a:blip r:embed="rId4"/>
              <a:stretch>
                <a:fillRect l="-60669" t="-32685" r="-1113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5702517" y="1052354"/>
            <a:ext cx="1766394" cy="1671190"/>
            <a:chOff x="0" y="0"/>
            <a:chExt cx="812800" cy="7689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68992"/>
            </a:xfrm>
            <a:custGeom>
              <a:avLst/>
              <a:gdLst/>
              <a:ahLst/>
              <a:cxnLst/>
              <a:rect l="l" t="t" r="r" b="b"/>
              <a:pathLst>
                <a:path w="812800" h="768992">
                  <a:moveTo>
                    <a:pt x="406400" y="0"/>
                  </a:moveTo>
                  <a:cubicBezTo>
                    <a:pt x="181951" y="0"/>
                    <a:pt x="0" y="172145"/>
                    <a:pt x="0" y="384496"/>
                  </a:cubicBezTo>
                  <a:cubicBezTo>
                    <a:pt x="0" y="596848"/>
                    <a:pt x="181951" y="768992"/>
                    <a:pt x="406400" y="768992"/>
                  </a:cubicBezTo>
                  <a:cubicBezTo>
                    <a:pt x="630849" y="768992"/>
                    <a:pt x="812800" y="596848"/>
                    <a:pt x="812800" y="384496"/>
                  </a:cubicBezTo>
                  <a:cubicBezTo>
                    <a:pt x="812800" y="172145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3993"/>
              <a:ext cx="660400" cy="662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55239" y="1512791"/>
            <a:ext cx="660949" cy="66094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FA4C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2306291"/>
            <a:ext cx="5599831" cy="2262256"/>
            <a:chOff x="0" y="0"/>
            <a:chExt cx="1474853" cy="5958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74853" cy="595820"/>
            </a:xfrm>
            <a:custGeom>
              <a:avLst/>
              <a:gdLst/>
              <a:ahLst/>
              <a:cxnLst/>
              <a:rect l="l" t="t" r="r" b="b"/>
              <a:pathLst>
                <a:path w="1474853" h="595820">
                  <a:moveTo>
                    <a:pt x="70509" y="0"/>
                  </a:moveTo>
                  <a:lnTo>
                    <a:pt x="1404344" y="0"/>
                  </a:lnTo>
                  <a:cubicBezTo>
                    <a:pt x="1443285" y="0"/>
                    <a:pt x="1474853" y="31568"/>
                    <a:pt x="1474853" y="70509"/>
                  </a:cubicBezTo>
                  <a:lnTo>
                    <a:pt x="1474853" y="525311"/>
                  </a:lnTo>
                  <a:cubicBezTo>
                    <a:pt x="1474853" y="564252"/>
                    <a:pt x="1443285" y="595820"/>
                    <a:pt x="1404344" y="595820"/>
                  </a:cubicBezTo>
                  <a:lnTo>
                    <a:pt x="70509" y="595820"/>
                  </a:lnTo>
                  <a:cubicBezTo>
                    <a:pt x="31568" y="595820"/>
                    <a:pt x="0" y="564252"/>
                    <a:pt x="0" y="52531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74853" cy="633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237279" y="1523787"/>
            <a:ext cx="782504" cy="782504"/>
          </a:xfrm>
          <a:custGeom>
            <a:avLst/>
            <a:gdLst/>
            <a:ahLst/>
            <a:cxnLst/>
            <a:rect l="l" t="t" r="r" b="b"/>
            <a:pathLst>
              <a:path w="782504" h="782504">
                <a:moveTo>
                  <a:pt x="0" y="0"/>
                </a:moveTo>
                <a:lnTo>
                  <a:pt x="782504" y="0"/>
                </a:lnTo>
                <a:lnTo>
                  <a:pt x="782504" y="782504"/>
                </a:lnTo>
                <a:lnTo>
                  <a:pt x="0" y="7825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91202" y="1591837"/>
            <a:ext cx="2154825" cy="997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7679"/>
              </a:lnSpc>
            </a:pPr>
            <a:r>
              <a:rPr lang="ar-EG" sz="8532" b="1" spc="-494" dirty="0">
                <a:solidFill>
                  <a:srgbClr val="101B40"/>
                </a:solidFill>
                <a:latin typeface="Times New Roman" panose="02020603050405020304" pitchFamily="18" charset="0"/>
                <a:ea typeface="Montserrat Bold"/>
                <a:cs typeface="Times New Roman" panose="02020603050405020304" pitchFamily="18" charset="0"/>
                <a:sym typeface="Montserrat Bold"/>
                <a:rtl/>
              </a:rPr>
              <a:t>ثانيًا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0886" y="3227713"/>
            <a:ext cx="5432706" cy="95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1"/>
              </a:lnSpc>
            </a:pPr>
            <a:r>
              <a:rPr lang="ar-EG" sz="3008" spc="-192">
                <a:solidFill>
                  <a:srgbClr val="000000"/>
                </a:solidFill>
                <a:latin typeface="Typo"/>
                <a:ea typeface="Typo"/>
                <a:cs typeface="Typo"/>
                <a:sym typeface="Typo"/>
                <a:rtl/>
              </a:rPr>
              <a:t>المخاطر النفسية وأمراض العصر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-1290162" y="4962525"/>
            <a:ext cx="9688564" cy="466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6882" lvl="1" indent="-398441" algn="r" rtl="1">
              <a:lnSpc>
                <a:spcPts val="5167"/>
              </a:lnSpc>
              <a:buFont typeface="Arial"/>
              <a:buChar char="•"/>
            </a:pPr>
            <a:r>
              <a:rPr lang="ar-EG" sz="3690">
                <a:solidFill>
                  <a:srgbClr val="000000"/>
                </a:solidFill>
                <a:latin typeface="DG Forsha Scribble"/>
                <a:ea typeface="DG Forsha Scribble"/>
                <a:cs typeface="DG Forsha Scribble"/>
                <a:sym typeface="DG Forsha Scribble"/>
                <a:rtl/>
              </a:rPr>
              <a:t>القلق المزمن</a:t>
            </a:r>
          </a:p>
          <a:p>
            <a:pPr marL="796882" lvl="1" indent="-398441" algn="r" rtl="1">
              <a:lnSpc>
                <a:spcPts val="5167"/>
              </a:lnSpc>
              <a:buFont typeface="Arial"/>
              <a:buChar char="•"/>
            </a:pPr>
            <a:r>
              <a:rPr lang="ar-EG" sz="3690">
                <a:solidFill>
                  <a:srgbClr val="000000"/>
                </a:solidFill>
                <a:latin typeface="DG Forsha Scribble"/>
                <a:ea typeface="DG Forsha Scribble"/>
                <a:cs typeface="DG Forsha Scribble"/>
                <a:sym typeface="DG Forsha Scribble"/>
                <a:rtl/>
              </a:rPr>
              <a:t>الاكتئاب</a:t>
            </a:r>
          </a:p>
          <a:p>
            <a:pPr marL="796882" lvl="1" indent="-398441" algn="r" rtl="1">
              <a:lnSpc>
                <a:spcPts val="5167"/>
              </a:lnSpc>
              <a:buFont typeface="Arial"/>
              <a:buChar char="•"/>
            </a:pPr>
            <a:r>
              <a:rPr lang="ar-EG" sz="3690">
                <a:solidFill>
                  <a:srgbClr val="000000"/>
                </a:solidFill>
                <a:latin typeface="DG Forsha Scribble"/>
                <a:ea typeface="DG Forsha Scribble"/>
                <a:cs typeface="DG Forsha Scribble"/>
                <a:sym typeface="DG Forsha Scribble"/>
                <a:rtl/>
              </a:rPr>
              <a:t>الإدمان الرقمي</a:t>
            </a:r>
          </a:p>
          <a:p>
            <a:pPr marL="796882" lvl="1" indent="-398441" algn="r" rtl="1">
              <a:lnSpc>
                <a:spcPts val="5167"/>
              </a:lnSpc>
              <a:buFont typeface="Arial"/>
              <a:buChar char="•"/>
            </a:pPr>
            <a:r>
              <a:rPr lang="ar-EG" sz="3690">
                <a:solidFill>
                  <a:srgbClr val="000000"/>
                </a:solidFill>
                <a:latin typeface="DG Forsha Scribble"/>
                <a:ea typeface="DG Forsha Scribble"/>
                <a:cs typeface="DG Forsha Scribble"/>
                <a:sym typeface="DG Forsha Scribble"/>
                <a:rtl/>
              </a:rPr>
              <a:t>اضطرابات النوم</a:t>
            </a:r>
          </a:p>
          <a:p>
            <a:pPr marL="796882" lvl="1" indent="-398441" algn="r" rtl="1">
              <a:lnSpc>
                <a:spcPts val="5167"/>
              </a:lnSpc>
              <a:buFont typeface="Arial"/>
              <a:buChar char="•"/>
            </a:pPr>
            <a:r>
              <a:rPr lang="ar-EG" sz="3690">
                <a:solidFill>
                  <a:srgbClr val="000000"/>
                </a:solidFill>
                <a:latin typeface="DG Forsha Scribble"/>
                <a:ea typeface="DG Forsha Scribble"/>
                <a:cs typeface="DG Forsha Scribble"/>
                <a:sym typeface="DG Forsha Scribble"/>
                <a:rtl/>
              </a:rPr>
              <a:t>الإرهاق الذهني</a:t>
            </a:r>
          </a:p>
          <a:p>
            <a:pPr marL="796882" lvl="1" indent="-398441" algn="r" rtl="1">
              <a:lnSpc>
                <a:spcPts val="5167"/>
              </a:lnSpc>
              <a:buFont typeface="Arial"/>
              <a:buChar char="•"/>
            </a:pPr>
            <a:endParaRPr lang="ar-EG" sz="3690">
              <a:solidFill>
                <a:srgbClr val="000000"/>
              </a:solidFill>
              <a:latin typeface="DG Forsha Scribble"/>
              <a:ea typeface="DG Forsha Scribble"/>
              <a:cs typeface="DG Forsha Scribble"/>
              <a:sym typeface="DG Forsha Scribble"/>
              <a:rtl/>
            </a:endParaRPr>
          </a:p>
          <a:p>
            <a:pPr algn="l">
              <a:lnSpc>
                <a:spcPts val="5490"/>
              </a:lnSpc>
            </a:pPr>
            <a:endParaRPr lang="ar-EG" sz="3690">
              <a:solidFill>
                <a:srgbClr val="000000"/>
              </a:solidFill>
              <a:latin typeface="DG Forsha Scribble"/>
              <a:ea typeface="DG Forsha Scribble"/>
              <a:cs typeface="DG Forsha Scribble"/>
              <a:sym typeface="DG Forsha Scribble"/>
              <a:rtl/>
            </a:endParaRPr>
          </a:p>
        </p:txBody>
      </p:sp>
    </p:spTree>
    <p:extLst>
      <p:ext uri="{BB962C8B-B14F-4D97-AF65-F5344CB8AC3E}">
        <p14:creationId xmlns:p14="http://schemas.microsoft.com/office/powerpoint/2010/main" val="904703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9450" y="-252938"/>
            <a:ext cx="8734068" cy="10792875"/>
            <a:chOff x="0" y="0"/>
            <a:chExt cx="854095" cy="1055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4095" cy="1055424"/>
            </a:xfrm>
            <a:custGeom>
              <a:avLst/>
              <a:gdLst/>
              <a:ahLst/>
              <a:cxnLst/>
              <a:rect l="l" t="t" r="r" b="b"/>
              <a:pathLst>
                <a:path w="854095" h="1055424">
                  <a:moveTo>
                    <a:pt x="28365" y="0"/>
                  </a:moveTo>
                  <a:lnTo>
                    <a:pt x="825731" y="0"/>
                  </a:lnTo>
                  <a:cubicBezTo>
                    <a:pt x="841396" y="0"/>
                    <a:pt x="854095" y="12699"/>
                    <a:pt x="854095" y="28365"/>
                  </a:cubicBezTo>
                  <a:lnTo>
                    <a:pt x="854095" y="1027059"/>
                  </a:lnTo>
                  <a:cubicBezTo>
                    <a:pt x="854095" y="1034582"/>
                    <a:pt x="851107" y="1041797"/>
                    <a:pt x="845788" y="1047116"/>
                  </a:cubicBezTo>
                  <a:cubicBezTo>
                    <a:pt x="840468" y="1052436"/>
                    <a:pt x="833253" y="1055424"/>
                    <a:pt x="825731" y="1055424"/>
                  </a:cubicBezTo>
                  <a:lnTo>
                    <a:pt x="28365" y="1055424"/>
                  </a:lnTo>
                  <a:cubicBezTo>
                    <a:pt x="20842" y="1055424"/>
                    <a:pt x="13627" y="1052436"/>
                    <a:pt x="8308" y="1047116"/>
                  </a:cubicBezTo>
                  <a:cubicBezTo>
                    <a:pt x="2988" y="1041797"/>
                    <a:pt x="0" y="1034582"/>
                    <a:pt x="0" y="1027059"/>
                  </a:cubicBezTo>
                  <a:lnTo>
                    <a:pt x="0" y="28365"/>
                  </a:lnTo>
                  <a:cubicBezTo>
                    <a:pt x="0" y="20842"/>
                    <a:pt x="2988" y="13627"/>
                    <a:pt x="8308" y="8308"/>
                  </a:cubicBezTo>
                  <a:cubicBezTo>
                    <a:pt x="13627" y="2988"/>
                    <a:pt x="20842" y="0"/>
                    <a:pt x="28365" y="0"/>
                  </a:cubicBezTo>
                  <a:close/>
                </a:path>
              </a:pathLst>
            </a:custGeom>
            <a:blipFill>
              <a:blip r:embed="rId2"/>
              <a:stretch>
                <a:fillRect l="-42679" r="-4267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712695" y="8288538"/>
            <a:ext cx="1371656" cy="1371656"/>
          </a:xfrm>
          <a:custGeom>
            <a:avLst/>
            <a:gdLst/>
            <a:ahLst/>
            <a:cxnLst/>
            <a:rect l="l" t="t" r="r" b="b"/>
            <a:pathLst>
              <a:path w="1371656" h="1371656">
                <a:moveTo>
                  <a:pt x="0" y="0"/>
                </a:moveTo>
                <a:lnTo>
                  <a:pt x="1371656" y="0"/>
                </a:lnTo>
                <a:lnTo>
                  <a:pt x="1371656" y="1371656"/>
                </a:lnTo>
                <a:lnTo>
                  <a:pt x="0" y="1371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253401" y="548716"/>
            <a:ext cx="5599831" cy="2262256"/>
            <a:chOff x="0" y="0"/>
            <a:chExt cx="1474853" cy="5958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4853" cy="595820"/>
            </a:xfrm>
            <a:custGeom>
              <a:avLst/>
              <a:gdLst/>
              <a:ahLst/>
              <a:cxnLst/>
              <a:rect l="l" t="t" r="r" b="b"/>
              <a:pathLst>
                <a:path w="1474853" h="595820">
                  <a:moveTo>
                    <a:pt x="70509" y="0"/>
                  </a:moveTo>
                  <a:lnTo>
                    <a:pt x="1404344" y="0"/>
                  </a:lnTo>
                  <a:cubicBezTo>
                    <a:pt x="1443285" y="0"/>
                    <a:pt x="1474853" y="31568"/>
                    <a:pt x="1474853" y="70509"/>
                  </a:cubicBezTo>
                  <a:lnTo>
                    <a:pt x="1474853" y="525311"/>
                  </a:lnTo>
                  <a:cubicBezTo>
                    <a:pt x="1474853" y="564252"/>
                    <a:pt x="1443285" y="595820"/>
                    <a:pt x="1404344" y="595820"/>
                  </a:cubicBezTo>
                  <a:lnTo>
                    <a:pt x="70509" y="595820"/>
                  </a:lnTo>
                  <a:cubicBezTo>
                    <a:pt x="31568" y="595820"/>
                    <a:pt x="0" y="564252"/>
                    <a:pt x="0" y="525311"/>
                  </a:cubicBezTo>
                  <a:lnTo>
                    <a:pt x="0" y="70509"/>
                  </a:lnTo>
                  <a:cubicBezTo>
                    <a:pt x="0" y="31568"/>
                    <a:pt x="31568" y="0"/>
                    <a:pt x="70509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74853" cy="633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420525" y="904875"/>
            <a:ext cx="5432706" cy="1171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3"/>
              </a:lnSpc>
            </a:pPr>
            <a:r>
              <a:rPr lang="ar-EG" sz="3008" spc="-192">
                <a:solidFill>
                  <a:srgbClr val="000000"/>
                </a:solidFill>
                <a:latin typeface="Typo"/>
                <a:ea typeface="Typo"/>
                <a:cs typeface="Typo"/>
                <a:sym typeface="Typo"/>
                <a:rtl/>
              </a:rPr>
              <a:t>الذكاء الاصطناعي وتأثيره النفسي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29803" y="6861218"/>
            <a:ext cx="11962030" cy="142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6882" lvl="1" indent="-398441" algn="r" rtl="1">
              <a:lnSpc>
                <a:spcPts val="5167"/>
              </a:lnSpc>
              <a:buFont typeface="Arial"/>
              <a:buChar char="•"/>
            </a:pPr>
            <a:r>
              <a:rPr lang="ar-EG" sz="3690">
                <a:solidFill>
                  <a:srgbClr val="000000"/>
                </a:solidFill>
                <a:latin typeface="DG Forsha Scribble"/>
                <a:ea typeface="DG Forsha Scribble"/>
                <a:cs typeface="DG Forsha Scribble"/>
                <a:sym typeface="DG Forsha Scribble"/>
                <a:rtl/>
              </a:rPr>
              <a:t>الذكاء الاصطناعي لا يكتفي بعرض المحتوى، </a:t>
            </a:r>
          </a:p>
          <a:p>
            <a:pPr algn="l">
              <a:lnSpc>
                <a:spcPts val="5490"/>
              </a:lnSpc>
            </a:pPr>
            <a:endParaRPr lang="ar-EG" sz="3690">
              <a:solidFill>
                <a:srgbClr val="000000"/>
              </a:solidFill>
              <a:latin typeface="DG Forsha Scribble"/>
              <a:ea typeface="DG Forsha Scribble"/>
              <a:cs typeface="DG Forsha Scribble"/>
              <a:sym typeface="DG Forsha Scribble"/>
              <a:rtl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830261" y="246196"/>
            <a:ext cx="782504" cy="782504"/>
          </a:xfrm>
          <a:custGeom>
            <a:avLst/>
            <a:gdLst/>
            <a:ahLst/>
            <a:cxnLst/>
            <a:rect l="l" t="t" r="r" b="b"/>
            <a:pathLst>
              <a:path w="782504" h="782504">
                <a:moveTo>
                  <a:pt x="0" y="0"/>
                </a:moveTo>
                <a:lnTo>
                  <a:pt x="782504" y="0"/>
                </a:lnTo>
                <a:lnTo>
                  <a:pt x="782504" y="782504"/>
                </a:lnTo>
                <a:lnTo>
                  <a:pt x="0" y="7825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182600" y="670500"/>
            <a:ext cx="2154825" cy="1042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7679"/>
              </a:lnSpc>
            </a:pPr>
            <a:r>
              <a:rPr lang="ar-EG" sz="8532" b="1" spc="-494" dirty="0">
                <a:solidFill>
                  <a:srgbClr val="101B40"/>
                </a:solidFill>
                <a:latin typeface="Montserrat Bold"/>
                <a:ea typeface="Montserrat Bold"/>
                <a:cs typeface="Montserrat Bold"/>
                <a:sym typeface="Montserrat Bold"/>
                <a:rtl/>
              </a:rPr>
              <a:t>ثالثًا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254052"/>
            <a:ext cx="18288000" cy="3032948"/>
            <a:chOff x="0" y="0"/>
            <a:chExt cx="4816593" cy="798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98801"/>
            </a:xfrm>
            <a:custGeom>
              <a:avLst/>
              <a:gdLst/>
              <a:ahLst/>
              <a:cxnLst/>
              <a:rect l="l" t="t" r="r" b="b"/>
              <a:pathLst>
                <a:path w="4816592" h="798801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777211"/>
                  </a:lnTo>
                  <a:cubicBezTo>
                    <a:pt x="4816592" y="789135"/>
                    <a:pt x="4806926" y="798801"/>
                    <a:pt x="4795002" y="798801"/>
                  </a:cubicBezTo>
                  <a:lnTo>
                    <a:pt x="21590" y="798801"/>
                  </a:lnTo>
                  <a:cubicBezTo>
                    <a:pt x="15864" y="798801"/>
                    <a:pt x="10372" y="796526"/>
                    <a:pt x="6324" y="792478"/>
                  </a:cubicBezTo>
                  <a:cubicBezTo>
                    <a:pt x="2275" y="788429"/>
                    <a:pt x="0" y="782937"/>
                    <a:pt x="0" y="777211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836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44495" y="288986"/>
            <a:ext cx="7448140" cy="530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56"/>
              </a:lnSpc>
              <a:spcBef>
                <a:spcPct val="0"/>
              </a:spcBef>
            </a:pPr>
            <a:r>
              <a:rPr lang="en-US" sz="3111" spc="-180">
                <a:solidFill>
                  <a:srgbClr val="8FA4C1"/>
                </a:solidFill>
                <a:latin typeface="Montserrat"/>
                <a:ea typeface="Montserrat"/>
                <a:cs typeface="Montserrat"/>
                <a:sym typeface="Montserrat"/>
              </a:rPr>
              <a:t>Data: The Fuel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1948" y="180975"/>
            <a:ext cx="4559734" cy="220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99"/>
              </a:lnSpc>
            </a:pPr>
            <a:r>
              <a:rPr lang="en-US" sz="6333" b="1" spc="-367">
                <a:solidFill>
                  <a:srgbClr val="FFBD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 </a:t>
            </a:r>
          </a:p>
          <a:p>
            <a:pPr algn="just">
              <a:lnSpc>
                <a:spcPts val="5699"/>
              </a:lnSpc>
            </a:pPr>
            <a:r>
              <a:rPr lang="en-US" sz="6333" b="1" spc="-367">
                <a:solidFill>
                  <a:srgbClr val="FFBD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Artificial Intelligence  </a:t>
            </a:r>
          </a:p>
        </p:txBody>
      </p:sp>
      <p:sp>
        <p:nvSpPr>
          <p:cNvPr id="7" name="Freeform 7"/>
          <p:cNvSpPr/>
          <p:nvPr/>
        </p:nvSpPr>
        <p:spPr>
          <a:xfrm>
            <a:off x="6398080" y="3255923"/>
            <a:ext cx="2770529" cy="2770529"/>
          </a:xfrm>
          <a:custGeom>
            <a:avLst/>
            <a:gdLst/>
            <a:ahLst/>
            <a:cxnLst/>
            <a:rect l="l" t="t" r="r" b="b"/>
            <a:pathLst>
              <a:path w="2770529" h="2770529">
                <a:moveTo>
                  <a:pt x="0" y="0"/>
                </a:moveTo>
                <a:lnTo>
                  <a:pt x="2770529" y="0"/>
                </a:lnTo>
                <a:lnTo>
                  <a:pt x="2770529" y="2770529"/>
                </a:lnTo>
                <a:lnTo>
                  <a:pt x="0" y="2770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1628" y="2458363"/>
            <a:ext cx="6411716" cy="7831104"/>
          </a:xfrm>
          <a:custGeom>
            <a:avLst/>
            <a:gdLst/>
            <a:ahLst/>
            <a:cxnLst/>
            <a:rect l="l" t="t" r="r" b="b"/>
            <a:pathLst>
              <a:path w="6411716" h="7831104">
                <a:moveTo>
                  <a:pt x="0" y="0"/>
                </a:moveTo>
                <a:lnTo>
                  <a:pt x="6411717" y="0"/>
                </a:lnTo>
                <a:lnTo>
                  <a:pt x="6411717" y="7831104"/>
                </a:lnTo>
                <a:lnTo>
                  <a:pt x="0" y="78311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738290" y="1745775"/>
            <a:ext cx="7907983" cy="968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352" lvl="1" indent="-539676" algn="ctr" rtl="1">
              <a:lnSpc>
                <a:spcPts val="7748"/>
              </a:lnSpc>
              <a:buFont typeface="Arial"/>
              <a:buChar char="•"/>
            </a:pPr>
            <a:r>
              <a:rPr lang="ar-EG" sz="4999" spc="-319">
                <a:solidFill>
                  <a:srgbClr val="000000"/>
                </a:solidFill>
                <a:latin typeface="Typo"/>
                <a:ea typeface="Typo"/>
                <a:cs typeface="Typo"/>
                <a:sym typeface="Typo"/>
                <a:rtl/>
              </a:rPr>
              <a:t>يحدد ما نراه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57762" y="3496058"/>
            <a:ext cx="7917502" cy="1949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352" lvl="1" indent="-539676" algn="ctr" rtl="1">
              <a:lnSpc>
                <a:spcPts val="7748"/>
              </a:lnSpc>
              <a:buFont typeface="Arial"/>
              <a:buChar char="•"/>
            </a:pPr>
            <a:r>
              <a:rPr lang="ar-EG" sz="4999" spc="-319">
                <a:solidFill>
                  <a:srgbClr val="000000"/>
                </a:solidFill>
                <a:latin typeface="Typo"/>
                <a:ea typeface="Typo"/>
                <a:cs typeface="Typo"/>
                <a:sym typeface="Typo"/>
                <a:rtl/>
              </a:rPr>
              <a:t>يراقب سلوكنا</a:t>
            </a:r>
          </a:p>
          <a:p>
            <a:pPr algn="ctr" rtl="1">
              <a:lnSpc>
                <a:spcPts val="7748"/>
              </a:lnSpc>
            </a:pPr>
            <a:endParaRPr lang="ar-EG" sz="4999" spc="-319">
              <a:solidFill>
                <a:srgbClr val="000000"/>
              </a:solidFill>
              <a:latin typeface="Typo"/>
              <a:ea typeface="Typo"/>
              <a:cs typeface="Typo"/>
              <a:sym typeface="Typo"/>
              <a:rtl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144000" y="5179665"/>
            <a:ext cx="8502273" cy="1522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1868" lvl="1" indent="-420934" algn="ctr" rtl="1">
              <a:lnSpc>
                <a:spcPts val="6043"/>
              </a:lnSpc>
              <a:buFont typeface="Arial"/>
              <a:buChar char="•"/>
            </a:pPr>
            <a:r>
              <a:rPr lang="ar-EG" sz="3899" spc="-249">
                <a:solidFill>
                  <a:srgbClr val="000000"/>
                </a:solidFill>
                <a:latin typeface="Typo"/>
                <a:ea typeface="Typo"/>
                <a:cs typeface="Typo"/>
                <a:sym typeface="Typo"/>
                <a:rtl/>
              </a:rPr>
              <a:t>يعزّز المحتوى الأكثر إثارة للمشاعر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06362" y="8313995"/>
            <a:ext cx="8291512" cy="45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711"/>
              </a:lnSpc>
              <a:spcBef>
                <a:spcPct val="0"/>
              </a:spcBef>
            </a:pPr>
            <a:r>
              <a:rPr lang="ar-EG" sz="2651" spc="5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rtl/>
              </a:rPr>
              <a:t>مما قد يزيد من القلق، التوتر، والشعور بفقدان السيطرة النفسية.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326</Words>
  <Application>Microsoft Office PowerPoint</Application>
  <PresentationFormat>Custom</PresentationFormat>
  <Paragraphs>81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UKIJ Qolyazma Yantu</vt:lpstr>
      <vt:lpstr>DG Forsha Scribble</vt:lpstr>
      <vt:lpstr>XM Yermook</vt:lpstr>
      <vt:lpstr>Ahlan</vt:lpstr>
      <vt:lpstr>Montserrat Semi-Bold Italics</vt:lpstr>
      <vt:lpstr>Montserrat Bold</vt:lpstr>
      <vt:lpstr>Calibri</vt:lpstr>
      <vt:lpstr>Montserrat</vt:lpstr>
      <vt:lpstr>Typo</vt:lpstr>
      <vt:lpstr>Uthman</vt:lpstr>
      <vt:lpstr>Arial</vt:lpstr>
      <vt:lpstr>Electron</vt:lpstr>
      <vt:lpstr>Montserrat Semi-Bold</vt:lpstr>
      <vt:lpstr>Times New Roman</vt:lpstr>
      <vt:lpstr>Canva Sans Bold</vt:lpstr>
      <vt:lpstr>Microsoft Tai Le</vt:lpstr>
      <vt:lpstr>Office Theme</vt:lpstr>
      <vt:lpstr>PowerPoint Presentation</vt:lpstr>
      <vt:lpstr>PowerPoint Presentation</vt:lpstr>
      <vt:lpstr>تطبيقات تتبع المزاج والسلوك</vt:lpstr>
      <vt:lpstr>تطبيقات الذكاء الاصطناعي والمساعدة الذاتية</vt:lpstr>
      <vt:lpstr>أدوات إدارة القلق</vt:lpstr>
      <vt:lpstr>منصات الاستشارات النفسية عن بعد (عربية)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Salma Maarouf</dc:title>
  <dc:creator>Salma-001</dc:creator>
  <cp:lastModifiedBy>salma maaruof</cp:lastModifiedBy>
  <cp:revision>4</cp:revision>
  <dcterms:created xsi:type="dcterms:W3CDTF">2006-08-16T00:00:00Z</dcterms:created>
  <dcterms:modified xsi:type="dcterms:W3CDTF">2026-01-17T11:55:24Z</dcterms:modified>
  <dc:identifier>DAG-fl4tkWs</dc:identifier>
</cp:coreProperties>
</file>